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315" r:id="rId2"/>
    <p:sldId id="326" r:id="rId3"/>
    <p:sldId id="316" r:id="rId4"/>
    <p:sldId id="388" r:id="rId5"/>
    <p:sldId id="298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35" r:id="rId14"/>
    <p:sldId id="425" r:id="rId15"/>
    <p:sldId id="436" r:id="rId16"/>
    <p:sldId id="426" r:id="rId17"/>
    <p:sldId id="437" r:id="rId18"/>
    <p:sldId id="456" r:id="rId19"/>
    <p:sldId id="438" r:id="rId20"/>
    <p:sldId id="439" r:id="rId21"/>
    <p:sldId id="440" r:id="rId22"/>
    <p:sldId id="446" r:id="rId23"/>
    <p:sldId id="447" r:id="rId24"/>
    <p:sldId id="448" r:id="rId25"/>
    <p:sldId id="449" r:id="rId26"/>
    <p:sldId id="451" r:id="rId27"/>
    <p:sldId id="452" r:id="rId28"/>
    <p:sldId id="453" r:id="rId29"/>
    <p:sldId id="454" r:id="rId30"/>
    <p:sldId id="450" r:id="rId31"/>
    <p:sldId id="441" r:id="rId32"/>
    <p:sldId id="442" r:id="rId33"/>
    <p:sldId id="455" r:id="rId34"/>
    <p:sldId id="443" r:id="rId35"/>
    <p:sldId id="444" r:id="rId36"/>
    <p:sldId id="445" r:id="rId37"/>
    <p:sldId id="427" r:id="rId38"/>
    <p:sldId id="428" r:id="rId39"/>
    <p:sldId id="457" r:id="rId40"/>
    <p:sldId id="429" r:id="rId4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FF7D"/>
    <a:srgbClr val="FFFF75"/>
    <a:srgbClr val="FFFFAB"/>
    <a:srgbClr val="9BEEFF"/>
    <a:srgbClr val="FFD28F"/>
    <a:srgbClr val="FFD88B"/>
    <a:srgbClr val="FFFF00"/>
    <a:srgbClr val="000000"/>
    <a:srgbClr val="FFB66D"/>
    <a:srgbClr val="003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6443" autoAdjust="0"/>
    <p:restoredTop sz="93362" autoAdjust="0"/>
  </p:normalViewPr>
  <p:slideViewPr>
    <p:cSldViewPr>
      <p:cViewPr varScale="1">
        <p:scale>
          <a:sx n="40" d="100"/>
          <a:sy n="40" d="100"/>
        </p:scale>
        <p:origin x="904" y="4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6ADCE3-BD93-4E7E-8F56-3861B22BB62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27204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E63609-49D9-4275-9D98-AE2ED01660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2790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89C60A-29EE-408E-9DF6-B4A98C24A79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88714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D5A9A-40C0-46A7-9917-606D35FA4FD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876173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F186E4-5CD9-4819-8C66-11270C22906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8891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32963D-7CA3-4918-BE8B-8856A073CAB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27644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312980-6564-40B7-9E09-AFEEB3DB14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20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F88064-AF52-44C9-92E8-914593ECC5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6198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A670A8-8424-4840-B19B-62A0311075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31338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FF5CDC-FBB4-4272-881C-B266FDC9D47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4045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94CD0E-DDD8-480B-9D99-ACAB0A6798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7994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D01BFC9-FA68-4141-A200-C33DD2B83F1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12727" y="3429000"/>
            <a:ext cx="7918545" cy="3276600"/>
          </a:xfrm>
        </p:spPr>
        <p:txBody>
          <a:bodyPr/>
          <a:lstStyle/>
          <a:p>
            <a:r>
              <a:rPr lang="en-US" b="1" dirty="0"/>
              <a:t>Ephesians 5:21-22</a:t>
            </a:r>
            <a:r>
              <a:rPr lang="en-US" dirty="0"/>
              <a:t> (NIV) </a:t>
            </a:r>
            <a:r>
              <a:rPr lang="en-US" baseline="30000" dirty="0"/>
              <a:t> </a:t>
            </a:r>
            <a:endParaRPr lang="en-US" dirty="0"/>
          </a:p>
          <a:p>
            <a:r>
              <a:rPr lang="en-US" dirty="0"/>
              <a:t>Submit to one another out of reverence for </a:t>
            </a:r>
          </a:p>
          <a:p>
            <a:r>
              <a:rPr lang="en-US" dirty="0"/>
              <a:t>Christ.  </a:t>
            </a:r>
            <a:r>
              <a:rPr lang="en-US" baseline="30000" dirty="0"/>
              <a:t>22 </a:t>
            </a:r>
            <a:r>
              <a:rPr lang="en-US" dirty="0"/>
              <a:t>Wives, submit to your husbands </a:t>
            </a:r>
          </a:p>
          <a:p>
            <a:r>
              <a:rPr lang="en-US" dirty="0"/>
              <a:t>as to the Lord.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90600" y="3432544"/>
            <a:ext cx="7696200" cy="3120656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Ephesians 5:21 </a:t>
            </a:r>
            <a:r>
              <a:rPr lang="en-US" sz="16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Another</a:t>
            </a:r>
            <a:r>
              <a:rPr lang="en-US" dirty="0">
                <a:solidFill>
                  <a:srgbClr val="9BEEFF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out of </a:t>
            </a:r>
            <a:r>
              <a:rPr lang="en-US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REVERENCE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Christ. </a:t>
            </a:r>
          </a:p>
        </p:txBody>
      </p:sp>
    </p:spTree>
    <p:extLst>
      <p:ext uri="{BB962C8B-B14F-4D97-AF65-F5344CB8AC3E}">
        <p14:creationId xmlns:p14="http://schemas.microsoft.com/office/powerpoint/2010/main" val="20274411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93314-D01A-8F51-F92B-4960D5E4B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429000"/>
            <a:ext cx="8229600" cy="960438"/>
          </a:xfrm>
        </p:spPr>
        <p:txBody>
          <a:bodyPr/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34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Two Principles Give us Insight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  </a:t>
            </a:r>
            <a:r>
              <a:rPr lang="en-US" sz="16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WBarclay</a:t>
            </a:r>
            <a:endParaRPr lang="en-US" dirty="0">
              <a:solidFill>
                <a:srgbClr val="FFFF00"/>
              </a:solidFill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C4FE35-AF99-7E86-23D8-21204A25C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343400"/>
            <a:ext cx="8686800" cy="1600200"/>
          </a:xfrm>
        </p:spPr>
        <p:txBody>
          <a:bodyPr/>
          <a:lstStyle/>
          <a:p>
            <a:pPr marL="0" indent="0"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1- </a:t>
            </a: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Everything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based on </a:t>
            </a:r>
            <a:r>
              <a:rPr lang="en-US" sz="30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Mutual Obligation</a:t>
            </a:r>
          </a:p>
          <a:p>
            <a:pPr marL="0" indent="0">
              <a:buNone/>
            </a:pPr>
            <a:endParaRPr lang="en-US" sz="10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2- </a:t>
            </a:r>
            <a:r>
              <a:rPr lang="en-US" sz="30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</a:t>
            </a: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Relationships are </a:t>
            </a:r>
            <a:r>
              <a:rPr lang="en-US" sz="3000" b="1" dirty="0">
                <a:solidFill>
                  <a:srgbClr val="FFD88B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en-US" sz="30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 Lord</a:t>
            </a:r>
            <a:r>
              <a:rPr lang="en-US" sz="3000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000" dirty="0">
              <a:solidFill>
                <a:srgbClr val="FFD88B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3727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26685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44949"/>
            <a:ext cx="8686800" cy="1752600"/>
          </a:xfrm>
        </p:spPr>
        <p:txBody>
          <a:bodyPr/>
          <a:lstStyle/>
          <a:p>
            <a:r>
              <a:rPr lang="en-US" sz="3000" b="1" baseline="30000" dirty="0"/>
              <a:t>18</a:t>
            </a:r>
            <a:r>
              <a:rPr lang="en-US" sz="3000" dirty="0"/>
              <a:t> </a:t>
            </a:r>
            <a:r>
              <a:rPr lang="en-US" sz="3000" b="1" dirty="0"/>
              <a:t>Wives</a:t>
            </a:r>
            <a:r>
              <a:rPr lang="en-US" sz="3000" dirty="0"/>
              <a:t>, </a:t>
            </a:r>
            <a:r>
              <a:rPr lang="en-US" sz="3000" u="sng" dirty="0"/>
              <a:t>submit</a:t>
            </a:r>
            <a:r>
              <a:rPr lang="en-US" sz="3000" dirty="0"/>
              <a:t> to your </a:t>
            </a:r>
            <a:r>
              <a:rPr lang="en-US" sz="3000" b="1" dirty="0"/>
              <a:t>husbands</a:t>
            </a:r>
            <a:r>
              <a:rPr lang="en-US" sz="3000" dirty="0"/>
              <a:t>, </a:t>
            </a:r>
            <a:r>
              <a:rPr lang="en-US" sz="3000" b="1" dirty="0">
                <a:solidFill>
                  <a:srgbClr val="BEFF7D"/>
                </a:solidFill>
              </a:rPr>
              <a:t>as is fitting </a:t>
            </a:r>
          </a:p>
          <a:p>
            <a:r>
              <a:rPr lang="en-US" sz="3000" b="1" dirty="0">
                <a:solidFill>
                  <a:srgbClr val="BEFF7D"/>
                </a:solidFill>
              </a:rPr>
              <a:t>IN the Lord</a:t>
            </a:r>
            <a:r>
              <a:rPr lang="en-US" sz="3000" dirty="0"/>
              <a:t>. </a:t>
            </a:r>
            <a:r>
              <a:rPr lang="en-US" sz="3000" baseline="30000" dirty="0"/>
              <a:t>19</a:t>
            </a:r>
            <a:r>
              <a:rPr lang="en-US" sz="3000" dirty="0"/>
              <a:t> </a:t>
            </a:r>
            <a:r>
              <a:rPr lang="en-US" sz="3000" b="1" dirty="0"/>
              <a:t>Husbands</a:t>
            </a:r>
            <a:r>
              <a:rPr lang="en-US" sz="3000" dirty="0"/>
              <a:t>, </a:t>
            </a:r>
            <a:r>
              <a:rPr lang="en-US" sz="3000" u="sng" dirty="0"/>
              <a:t>love</a:t>
            </a:r>
            <a:r>
              <a:rPr lang="en-US" sz="3000" dirty="0"/>
              <a:t> your </a:t>
            </a:r>
            <a:r>
              <a:rPr lang="en-US" sz="3000" b="1" dirty="0"/>
              <a:t>wives</a:t>
            </a:r>
            <a:r>
              <a:rPr lang="en-US" sz="3000" dirty="0"/>
              <a:t> and </a:t>
            </a:r>
          </a:p>
          <a:p>
            <a:r>
              <a:rPr lang="en-US" sz="3000" dirty="0"/>
              <a:t>do not be harsh with them. </a:t>
            </a:r>
            <a:r>
              <a:rPr lang="en-US" sz="3000" baseline="30000" dirty="0"/>
              <a:t> 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9392473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505200"/>
            <a:ext cx="8686800" cy="2895600"/>
          </a:xfrm>
        </p:spPr>
        <p:txBody>
          <a:bodyPr/>
          <a:lstStyle/>
          <a:p>
            <a:r>
              <a:rPr lang="en-US" sz="3000" b="1" baseline="30000" dirty="0"/>
              <a:t> </a:t>
            </a:r>
            <a:r>
              <a:rPr lang="en-US" sz="3000" baseline="30000" dirty="0"/>
              <a:t>20</a:t>
            </a:r>
            <a:r>
              <a:rPr lang="en-US" sz="3000" dirty="0"/>
              <a:t> </a:t>
            </a:r>
            <a:r>
              <a:rPr lang="en-US" sz="3000" dirty="0">
                <a:solidFill>
                  <a:srgbClr val="9BEEFF"/>
                </a:solidFill>
              </a:rPr>
              <a:t>Children, </a:t>
            </a:r>
            <a:r>
              <a:rPr lang="en-US" sz="3000" dirty="0">
                <a:solidFill>
                  <a:srgbClr val="9BEEFF"/>
                </a:solidFill>
                <a:latin typeface="Arial Black" panose="020B0A04020102020204" pitchFamily="34" charset="0"/>
              </a:rPr>
              <a:t>OBEY</a:t>
            </a:r>
            <a:r>
              <a:rPr lang="en-US" sz="3000" dirty="0">
                <a:solidFill>
                  <a:srgbClr val="9BEEFF"/>
                </a:solidFill>
              </a:rPr>
              <a:t> your parents IN everything, </a:t>
            </a:r>
          </a:p>
          <a:p>
            <a:r>
              <a:rPr lang="en-US" sz="3000" dirty="0"/>
              <a:t>for this </a:t>
            </a:r>
            <a:r>
              <a:rPr lang="en-US" sz="3000" b="1" dirty="0">
                <a:solidFill>
                  <a:srgbClr val="FFFF75"/>
                </a:solidFill>
              </a:rPr>
              <a:t>pleases the Lord</a:t>
            </a:r>
            <a:r>
              <a:rPr lang="en-US" sz="3000" dirty="0"/>
              <a:t>. </a:t>
            </a:r>
            <a:r>
              <a:rPr lang="en-US" sz="3000" baseline="30000" dirty="0"/>
              <a:t>21</a:t>
            </a:r>
            <a:r>
              <a:rPr lang="en-US" sz="3000" dirty="0"/>
              <a:t> Fathers, </a:t>
            </a:r>
            <a:r>
              <a:rPr lang="en-US" sz="3000" dirty="0">
                <a:latin typeface="Arial Black" panose="020B0A04020102020204" pitchFamily="34" charset="0"/>
              </a:rPr>
              <a:t>do not </a:t>
            </a:r>
          </a:p>
          <a:p>
            <a:r>
              <a:rPr lang="en-US" sz="3000" b="1" dirty="0">
                <a:solidFill>
                  <a:srgbClr val="BEFF7D"/>
                </a:solidFill>
              </a:rPr>
              <a:t>embitter</a:t>
            </a:r>
            <a:r>
              <a:rPr lang="en-US" sz="3000" dirty="0"/>
              <a:t> your children, or they will </a:t>
            </a:r>
          </a:p>
          <a:p>
            <a:r>
              <a:rPr lang="en-US" sz="3000" dirty="0"/>
              <a:t>become discouraged. </a:t>
            </a:r>
          </a:p>
        </p:txBody>
      </p:sp>
    </p:spTree>
    <p:extLst>
      <p:ext uri="{BB962C8B-B14F-4D97-AF65-F5344CB8AC3E}">
        <p14:creationId xmlns:p14="http://schemas.microsoft.com/office/powerpoint/2010/main" val="404967807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31788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467600" cy="3048000"/>
          </a:xfrm>
        </p:spPr>
        <p:txBody>
          <a:bodyPr/>
          <a:lstStyle/>
          <a:p>
            <a:r>
              <a:rPr lang="en-US" sz="3200" b="1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Wives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u="sng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r>
              <a:rPr lang="en-US" sz="32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 your husbands, </a:t>
            </a:r>
          </a:p>
          <a:p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 is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Fitting IN the Lord.</a:t>
            </a:r>
            <a:endParaRPr lang="en-US" b="1" dirty="0">
              <a:solidFill>
                <a:srgbClr val="FFFF7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373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27161-F811-6982-8586-AFA2F0CF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9" y="3395330"/>
            <a:ext cx="7637721" cy="655638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Biblical Submission</a:t>
            </a: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E26A-65C4-F6CF-E7CA-D146C5202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4114800"/>
            <a:ext cx="7696200" cy="18288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BLIND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obedience or passivity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Not </a:t>
            </a:r>
            <a:r>
              <a:rPr lang="en-US" sz="28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FORCED</a:t>
            </a:r>
            <a:r>
              <a:rPr lang="en-US" sz="28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Never includes </a:t>
            </a:r>
            <a:r>
              <a:rPr lang="en-US" sz="28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DISOBEDIENCE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God 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121347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A27161-F811-6982-8586-AFA2F0CF1A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3505200"/>
            <a:ext cx="7561521" cy="655638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Biblical Submission</a:t>
            </a:r>
            <a:r>
              <a:rPr lang="en-US" sz="3200" dirty="0">
                <a:solidFill>
                  <a:srgbClr val="FFFF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DE26A-65C4-F6CF-E7CA-D146C5202D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4191000"/>
            <a:ext cx="8382000" cy="1752600"/>
          </a:xfrm>
        </p:spPr>
        <p:txBody>
          <a:bodyPr/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Never about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GIVING IN 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any form of Abuse      </a:t>
            </a:r>
          </a:p>
          <a:p>
            <a:pPr marL="0" marR="0" lvl="0" indent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    </a:t>
            </a:r>
            <a:r>
              <a:rPr lang="en-US" sz="2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 Danger </a:t>
            </a:r>
          </a:p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does Not include </a:t>
            </a:r>
            <a:r>
              <a:rPr lang="en-US" sz="28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HIDING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someone else’s Sin </a:t>
            </a:r>
            <a:endParaRPr lang="en-US" sz="2800" dirty="0">
              <a:effectLst/>
              <a:latin typeface="Arial" panose="020B0604020202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1042983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6700" y="3429000"/>
            <a:ext cx="8610600" cy="21336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Galatians 6:7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NIV) </a:t>
            </a:r>
            <a:r>
              <a:rPr lang="en-US" sz="3200" baseline="30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 Not be Deceived: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God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cannot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mocked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man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Reaps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what he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Sows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>
              <a:lnSpc>
                <a:spcPct val="11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245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429000"/>
            <a:ext cx="8229600" cy="3200400"/>
          </a:xfrm>
        </p:spPr>
        <p:txBody>
          <a:bodyPr/>
          <a:lstStyle/>
          <a:p>
            <a:r>
              <a:rPr lang="en-US" b="1" dirty="0"/>
              <a:t>Ephesians 5:25</a:t>
            </a:r>
            <a:r>
              <a:rPr lang="en-US" dirty="0"/>
              <a:t> (NIV) </a:t>
            </a:r>
          </a:p>
          <a:p>
            <a:r>
              <a:rPr lang="en-US" dirty="0"/>
              <a:t>Husbands, love your wives, just as Christ </a:t>
            </a:r>
          </a:p>
          <a:p>
            <a:r>
              <a:rPr lang="en-US" dirty="0"/>
              <a:t>loved the church and gave Himself up </a:t>
            </a:r>
          </a:p>
          <a:p>
            <a:r>
              <a:rPr lang="en-US" dirty="0"/>
              <a:t>for her... </a:t>
            </a:r>
          </a:p>
        </p:txBody>
      </p:sp>
    </p:spTree>
    <p:extLst>
      <p:ext uri="{BB962C8B-B14F-4D97-AF65-F5344CB8AC3E}">
        <p14:creationId xmlns:p14="http://schemas.microsoft.com/office/powerpoint/2010/main" val="116869589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29000"/>
            <a:ext cx="8610600" cy="3048000"/>
          </a:xfrm>
        </p:spPr>
        <p:txBody>
          <a:bodyPr/>
          <a:lstStyle/>
          <a:p>
            <a:r>
              <a:rPr lang="en-US" sz="2600" dirty="0"/>
              <a:t>The wife’s primary responsibility is to </a:t>
            </a:r>
            <a:r>
              <a:rPr lang="en-US" sz="2600" b="1" dirty="0">
                <a:solidFill>
                  <a:srgbClr val="FFFF75"/>
                </a:solidFill>
              </a:rPr>
              <a:t>Obey </a:t>
            </a:r>
            <a:r>
              <a:rPr lang="en-US" sz="2600" dirty="0">
                <a:solidFill>
                  <a:srgbClr val="FFFF75"/>
                </a:solidFill>
              </a:rPr>
              <a:t>the</a:t>
            </a:r>
            <a:r>
              <a:rPr lang="en-US" sz="2600" b="1" dirty="0">
                <a:solidFill>
                  <a:srgbClr val="FFFF75"/>
                </a:solidFill>
              </a:rPr>
              <a:t> Lord.</a:t>
            </a:r>
            <a:r>
              <a:rPr lang="en-US" sz="2600" dirty="0">
                <a:solidFill>
                  <a:srgbClr val="FFFF75"/>
                </a:solidFill>
              </a:rPr>
              <a:t> </a:t>
            </a:r>
          </a:p>
          <a:p>
            <a:r>
              <a:rPr lang="en-US" sz="2600" dirty="0"/>
              <a:t>When she encounters conflicting authorities </a:t>
            </a:r>
            <a:r>
              <a:rPr lang="en-US" sz="2600" dirty="0">
                <a:solidFill>
                  <a:srgbClr val="FFFF75"/>
                </a:solidFill>
              </a:rPr>
              <a:t>the</a:t>
            </a:r>
            <a:r>
              <a:rPr lang="en-US" sz="2600" b="1" dirty="0">
                <a:solidFill>
                  <a:srgbClr val="FFFF75"/>
                </a:solidFill>
              </a:rPr>
              <a:t> Lord</a:t>
            </a:r>
            <a:r>
              <a:rPr lang="en-US" sz="2600" dirty="0">
                <a:solidFill>
                  <a:srgbClr val="FFFF75"/>
                </a:solidFill>
              </a:rPr>
              <a:t>, </a:t>
            </a:r>
          </a:p>
          <a:p>
            <a:r>
              <a:rPr lang="en-US" sz="2600" dirty="0">
                <a:solidFill>
                  <a:srgbClr val="FFFF75"/>
                </a:solidFill>
              </a:rPr>
              <a:t>through </a:t>
            </a:r>
            <a:r>
              <a:rPr lang="en-US" sz="2600" b="1" dirty="0">
                <a:solidFill>
                  <a:srgbClr val="FFFF75"/>
                </a:solidFill>
              </a:rPr>
              <a:t>His Word</a:t>
            </a:r>
            <a:r>
              <a:rPr lang="en-US" sz="2600" dirty="0">
                <a:solidFill>
                  <a:srgbClr val="FFFF75"/>
                </a:solidFill>
              </a:rPr>
              <a:t>, telling her to do </a:t>
            </a:r>
            <a:r>
              <a:rPr lang="en-US" sz="2600" b="1" dirty="0">
                <a:solidFill>
                  <a:srgbClr val="FFFF75"/>
                </a:solidFill>
                <a:latin typeface="Arial Black" panose="020B0A04020102020204" pitchFamily="34" charset="0"/>
              </a:rPr>
              <a:t>One Thing</a:t>
            </a:r>
            <a:r>
              <a:rPr lang="en-US" sz="2600" dirty="0">
                <a:latin typeface="Arial Black" panose="020B0A04020102020204" pitchFamily="34" charset="0"/>
              </a:rPr>
              <a:t>, </a:t>
            </a:r>
          </a:p>
          <a:p>
            <a:r>
              <a:rPr lang="en-US" sz="2600" dirty="0"/>
              <a:t>and her </a:t>
            </a:r>
            <a:r>
              <a:rPr lang="en-US" sz="2600" b="1" dirty="0">
                <a:solidFill>
                  <a:srgbClr val="9BEEFF"/>
                </a:solidFill>
              </a:rPr>
              <a:t>husband</a:t>
            </a:r>
            <a:r>
              <a:rPr lang="en-US" sz="2600" dirty="0"/>
              <a:t> telling her to </a:t>
            </a:r>
            <a:r>
              <a:rPr lang="en-US" sz="2600" b="1" dirty="0">
                <a:solidFill>
                  <a:srgbClr val="9BEEFF"/>
                </a:solidFill>
              </a:rPr>
              <a:t>do a contradictory </a:t>
            </a:r>
          </a:p>
          <a:p>
            <a:r>
              <a:rPr lang="en-US" sz="2600" dirty="0"/>
              <a:t>thing - </a:t>
            </a:r>
            <a:r>
              <a:rPr lang="en-US" sz="2600" b="1" dirty="0">
                <a:solidFill>
                  <a:srgbClr val="FFFF75"/>
                </a:solidFill>
              </a:rPr>
              <a:t>she should </a:t>
            </a:r>
            <a:r>
              <a:rPr lang="en-US" sz="2600" b="1" dirty="0">
                <a:solidFill>
                  <a:srgbClr val="FFFF75"/>
                </a:solidFill>
                <a:latin typeface="Arial Black" panose="020B0A04020102020204" pitchFamily="34" charset="0"/>
              </a:rPr>
              <a:t>Always</a:t>
            </a:r>
            <a:r>
              <a:rPr lang="en-US" sz="2600" b="1" dirty="0">
                <a:solidFill>
                  <a:srgbClr val="FFFF75"/>
                </a:solidFill>
              </a:rPr>
              <a:t> </a:t>
            </a:r>
            <a:r>
              <a:rPr lang="en-US" sz="2600" b="1" dirty="0">
                <a:solidFill>
                  <a:srgbClr val="FFFF75"/>
                </a:solidFill>
                <a:latin typeface="Arial Black" panose="020B0A04020102020204" pitchFamily="34" charset="0"/>
              </a:rPr>
              <a:t>Obey</a:t>
            </a:r>
            <a:r>
              <a:rPr lang="en-US" sz="2600" b="1" dirty="0">
                <a:solidFill>
                  <a:srgbClr val="FFFF75"/>
                </a:solidFill>
              </a:rPr>
              <a:t> </a:t>
            </a:r>
            <a:r>
              <a:rPr lang="en-US" sz="2600" dirty="0">
                <a:solidFill>
                  <a:srgbClr val="FFFF75"/>
                </a:solidFill>
              </a:rPr>
              <a:t>the</a:t>
            </a:r>
            <a:r>
              <a:rPr lang="en-US" sz="2600" b="1" dirty="0">
                <a:solidFill>
                  <a:srgbClr val="FFFF75"/>
                </a:solidFill>
              </a:rPr>
              <a:t> Lord</a:t>
            </a:r>
            <a:r>
              <a:rPr lang="en-US" sz="2600" dirty="0">
                <a:solidFill>
                  <a:srgbClr val="FFFF75"/>
                </a:solidFill>
              </a:rPr>
              <a:t>. </a:t>
            </a:r>
          </a:p>
          <a:p>
            <a:endParaRPr lang="en-US" sz="1400" dirty="0"/>
          </a:p>
          <a:p>
            <a:pPr algn="r"/>
            <a:r>
              <a:rPr lang="en-US" sz="1400" dirty="0"/>
              <a:t>Constable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10976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3429000"/>
            <a:ext cx="8191500" cy="2514600"/>
          </a:xfrm>
        </p:spPr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dirty="0"/>
              <a:t>Every Christian’s primary responsibility is to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b="1" dirty="0">
                <a:solidFill>
                  <a:srgbClr val="FFFF75"/>
                </a:solidFill>
              </a:rPr>
              <a:t>OBEY God’s</a:t>
            </a:r>
            <a:r>
              <a:rPr lang="en-US" dirty="0">
                <a:solidFill>
                  <a:srgbClr val="FFFF75"/>
                </a:solidFill>
              </a:rPr>
              <a:t> </a:t>
            </a:r>
            <a:r>
              <a:rPr lang="en-US" b="1" dirty="0">
                <a:solidFill>
                  <a:srgbClr val="FFFF75"/>
                </a:solidFill>
              </a:rPr>
              <a:t>Word</a:t>
            </a:r>
            <a:r>
              <a:rPr lang="en-US" dirty="0">
                <a:solidFill>
                  <a:srgbClr val="FFFF75"/>
                </a:solidFill>
              </a:rPr>
              <a:t> and to </a:t>
            </a:r>
            <a:r>
              <a:rPr lang="en-US" b="1" dirty="0">
                <a:solidFill>
                  <a:srgbClr val="FFFF75"/>
                </a:solidFill>
              </a:rPr>
              <a:t>DO His Will</a:t>
            </a:r>
            <a:r>
              <a:rPr lang="en-US" dirty="0">
                <a:solidFill>
                  <a:srgbClr val="FFFF75"/>
                </a:solidFill>
              </a:rPr>
              <a:t>. </a:t>
            </a:r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endParaRPr lang="en-US" sz="1600" dirty="0"/>
          </a:p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US" sz="1600" dirty="0"/>
              <a:t>							Constable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7906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534400" cy="1676400"/>
          </a:xfrm>
        </p:spPr>
        <p:txBody>
          <a:bodyPr/>
          <a:lstStyle/>
          <a:p>
            <a:r>
              <a:rPr lang="en-US" sz="2800" dirty="0"/>
              <a:t>Acts 5:29 </a:t>
            </a:r>
            <a:r>
              <a:rPr lang="en-US" sz="2000" dirty="0"/>
              <a:t>(NIV)  </a:t>
            </a:r>
            <a:endParaRPr lang="en-US" sz="2800" dirty="0"/>
          </a:p>
          <a:p>
            <a:r>
              <a:rPr lang="en-US" dirty="0"/>
              <a:t>...</a:t>
            </a:r>
            <a:r>
              <a:rPr lang="en-US" b="1" dirty="0"/>
              <a:t>We must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OBEY</a:t>
            </a:r>
            <a:r>
              <a:rPr lang="en-US" b="1" dirty="0">
                <a:solidFill>
                  <a:srgbClr val="FFFF75"/>
                </a:solidFill>
              </a:rPr>
              <a:t> God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RATHER</a:t>
            </a:r>
            <a:r>
              <a:rPr lang="en-US" b="1" dirty="0"/>
              <a:t> </a:t>
            </a:r>
            <a:r>
              <a:rPr lang="en-US" dirty="0"/>
              <a:t>than</a:t>
            </a:r>
            <a:r>
              <a:rPr lang="en-US" b="1" dirty="0"/>
              <a:t> </a:t>
            </a:r>
            <a:r>
              <a:rPr lang="en-US" b="1" dirty="0">
                <a:solidFill>
                  <a:srgbClr val="9BEEFF"/>
                </a:solidFill>
              </a:rPr>
              <a:t>men</a:t>
            </a:r>
            <a:r>
              <a:rPr lang="en-US" b="1" dirty="0"/>
              <a:t>. 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629615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467600" cy="3048000"/>
          </a:xfrm>
        </p:spPr>
        <p:txBody>
          <a:bodyPr/>
          <a:lstStyle/>
          <a:p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b="1" dirty="0">
                <a:solidFill>
                  <a:srgbClr val="9BEEFF"/>
                </a:solidFill>
              </a:rPr>
              <a:t>Husbands</a:t>
            </a:r>
            <a:r>
              <a:rPr lang="en-US" dirty="0">
                <a:solidFill>
                  <a:srgbClr val="9BEEFF"/>
                </a:solidFill>
              </a:rPr>
              <a:t>, </a:t>
            </a:r>
            <a:r>
              <a:rPr lang="en-US" u="sng" dirty="0">
                <a:solidFill>
                  <a:srgbClr val="9BEEFF"/>
                </a:solidFill>
              </a:rPr>
              <a:t>Love</a:t>
            </a:r>
            <a:r>
              <a:rPr lang="en-US" dirty="0">
                <a:solidFill>
                  <a:srgbClr val="9BEEFF"/>
                </a:solidFill>
              </a:rPr>
              <a:t> your wives </a:t>
            </a:r>
            <a:r>
              <a:rPr lang="en-US" dirty="0"/>
              <a:t>and </a:t>
            </a:r>
          </a:p>
          <a:p>
            <a:r>
              <a:rPr lang="en-US" dirty="0"/>
              <a:t>do not be harsh with them.</a:t>
            </a:r>
          </a:p>
        </p:txBody>
      </p:sp>
    </p:spTree>
    <p:extLst>
      <p:ext uri="{BB962C8B-B14F-4D97-AF65-F5344CB8AC3E}">
        <p14:creationId xmlns:p14="http://schemas.microsoft.com/office/powerpoint/2010/main" val="91224557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467600" cy="3048000"/>
          </a:xfrm>
        </p:spPr>
        <p:txBody>
          <a:bodyPr/>
          <a:lstStyle/>
          <a:p>
            <a:r>
              <a:rPr lang="en-US" sz="2800" dirty="0"/>
              <a:t>Ephesians 5:25 </a:t>
            </a:r>
            <a:r>
              <a:rPr lang="en-US" sz="2400" dirty="0"/>
              <a:t>(NIV)  </a:t>
            </a:r>
          </a:p>
          <a:p>
            <a:r>
              <a:rPr lang="en-US" b="1" dirty="0"/>
              <a:t>Husbands</a:t>
            </a:r>
            <a:r>
              <a:rPr lang="en-US" dirty="0"/>
              <a:t>, </a:t>
            </a:r>
            <a:r>
              <a:rPr lang="en-US" b="1" dirty="0">
                <a:solidFill>
                  <a:srgbClr val="9BEEFF"/>
                </a:solidFill>
              </a:rPr>
              <a:t>Love</a:t>
            </a:r>
            <a:r>
              <a:rPr lang="en-US" dirty="0">
                <a:solidFill>
                  <a:srgbClr val="9BEEFF"/>
                </a:solidFill>
              </a:rPr>
              <a:t> your wives</a:t>
            </a:r>
            <a:r>
              <a:rPr lang="en-US" dirty="0"/>
              <a:t>, </a:t>
            </a:r>
            <a:r>
              <a:rPr lang="en-US" b="1" dirty="0">
                <a:latin typeface="Arial Black" panose="020B0A04020102020204" pitchFamily="34" charset="0"/>
              </a:rPr>
              <a:t>just AS </a:t>
            </a:r>
          </a:p>
          <a:p>
            <a:r>
              <a:rPr lang="en-US" b="1" u="sng" dirty="0">
                <a:solidFill>
                  <a:srgbClr val="FFFF75"/>
                </a:solidFill>
              </a:rPr>
              <a:t>Christ Loved</a:t>
            </a:r>
            <a:r>
              <a:rPr lang="en-US" dirty="0">
                <a:solidFill>
                  <a:srgbClr val="FFFF75"/>
                </a:solidFill>
              </a:rPr>
              <a:t> the church...</a:t>
            </a:r>
          </a:p>
        </p:txBody>
      </p:sp>
    </p:spTree>
    <p:extLst>
      <p:ext uri="{BB962C8B-B14F-4D97-AF65-F5344CB8AC3E}">
        <p14:creationId xmlns:p14="http://schemas.microsoft.com/office/powerpoint/2010/main" val="31838005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429000"/>
            <a:ext cx="8343900" cy="3048000"/>
          </a:xfrm>
        </p:spPr>
        <p:txBody>
          <a:bodyPr/>
          <a:lstStyle/>
          <a:p>
            <a:r>
              <a:rPr lang="en-US" b="1" dirty="0"/>
              <a:t>Christlike, Sacrificial Leadership </a:t>
            </a:r>
            <a:r>
              <a:rPr lang="en-US" dirty="0"/>
              <a:t>by the </a:t>
            </a:r>
          </a:p>
          <a:p>
            <a:r>
              <a:rPr lang="en-US" b="1" dirty="0"/>
              <a:t>husband</a:t>
            </a:r>
            <a:r>
              <a:rPr lang="en-US" dirty="0"/>
              <a:t> will keep </a:t>
            </a:r>
            <a:r>
              <a:rPr lang="en-US" b="1" dirty="0">
                <a:solidFill>
                  <a:srgbClr val="FFFF75"/>
                </a:solidFill>
              </a:rPr>
              <a:t>the ultimate good of his </a:t>
            </a:r>
          </a:p>
          <a:p>
            <a:r>
              <a:rPr lang="en-US" b="1" dirty="0">
                <a:solidFill>
                  <a:srgbClr val="FFFF75"/>
                </a:solidFill>
              </a:rPr>
              <a:t>wife in view at ALL times</a:t>
            </a:r>
            <a:r>
              <a:rPr lang="en-US" dirty="0">
                <a:solidFill>
                  <a:srgbClr val="FFFF75"/>
                </a:solidFill>
              </a:rPr>
              <a:t>. </a:t>
            </a:r>
          </a:p>
          <a:p>
            <a:r>
              <a:rPr lang="en-US" b="1" dirty="0">
                <a:solidFill>
                  <a:srgbClr val="9BEEFF"/>
                </a:solidFill>
              </a:rPr>
              <a:t>He will seek to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Lead</a:t>
            </a:r>
            <a:r>
              <a:rPr lang="en-US" b="1" dirty="0">
                <a:solidFill>
                  <a:srgbClr val="9BEEFF"/>
                </a:solidFill>
              </a:rPr>
              <a:t> by </a:t>
            </a:r>
            <a:r>
              <a:rPr lang="en-US" b="1" dirty="0">
                <a:solidFill>
                  <a:srgbClr val="9BEEFF"/>
                </a:solidFill>
                <a:latin typeface="Arial Black" panose="020B0A04020102020204" pitchFamily="34" charset="0"/>
              </a:rPr>
              <a:t>Serving</a:t>
            </a:r>
            <a:r>
              <a:rPr lang="en-US" dirty="0">
                <a:solidFill>
                  <a:srgbClr val="9BEEFF"/>
                </a:solidFill>
              </a:rPr>
              <a:t>. </a:t>
            </a:r>
            <a:r>
              <a:rPr lang="en-US" sz="1800" dirty="0"/>
              <a:t>NBC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12587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85383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44948"/>
            <a:ext cx="8686800" cy="2879651"/>
          </a:xfrm>
        </p:spPr>
        <p:txBody>
          <a:bodyPr/>
          <a:lstStyle/>
          <a:p>
            <a:r>
              <a:rPr lang="en-US" b="1" baseline="30000" dirty="0"/>
              <a:t>18</a:t>
            </a:r>
            <a:r>
              <a:rPr lang="en-US" dirty="0"/>
              <a:t> </a:t>
            </a:r>
            <a:r>
              <a:rPr lang="en-US" b="1" dirty="0">
                <a:solidFill>
                  <a:srgbClr val="9BEEFF"/>
                </a:solidFill>
              </a:rPr>
              <a:t>Wives, submit</a:t>
            </a:r>
            <a:r>
              <a:rPr lang="en-US" dirty="0"/>
              <a:t> to your husbands, </a:t>
            </a:r>
          </a:p>
          <a:p>
            <a:r>
              <a:rPr lang="en-US" dirty="0">
                <a:solidFill>
                  <a:srgbClr val="FFFF75"/>
                </a:solidFill>
              </a:rPr>
              <a:t>as is </a:t>
            </a:r>
            <a:r>
              <a:rPr lang="en-US" b="1" dirty="0">
                <a:solidFill>
                  <a:srgbClr val="FFFF75"/>
                </a:solidFill>
              </a:rPr>
              <a:t>Fitting </a:t>
            </a: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</a:rPr>
              <a:t>IN</a:t>
            </a:r>
            <a:r>
              <a:rPr lang="en-US" b="1" dirty="0">
                <a:solidFill>
                  <a:srgbClr val="FFFF75"/>
                </a:solidFill>
              </a:rPr>
              <a:t> the Lord</a:t>
            </a:r>
            <a:r>
              <a:rPr lang="en-US" dirty="0">
                <a:solidFill>
                  <a:srgbClr val="FFFF75"/>
                </a:solidFill>
              </a:rPr>
              <a:t>. </a:t>
            </a:r>
          </a:p>
          <a:p>
            <a:r>
              <a:rPr lang="en-US" baseline="30000" dirty="0"/>
              <a:t>19</a:t>
            </a:r>
            <a:r>
              <a:rPr lang="en-US" dirty="0"/>
              <a:t> </a:t>
            </a:r>
            <a:r>
              <a:rPr lang="en-US" b="1" dirty="0">
                <a:solidFill>
                  <a:srgbClr val="FFD88B"/>
                </a:solidFill>
              </a:rPr>
              <a:t>Husbands, love </a:t>
            </a:r>
            <a:r>
              <a:rPr lang="en-US" dirty="0"/>
              <a:t>your wives and do not </a:t>
            </a:r>
          </a:p>
          <a:p>
            <a:r>
              <a:rPr lang="en-US" dirty="0"/>
              <a:t>be harsh with them. </a:t>
            </a:r>
            <a:r>
              <a:rPr lang="en-US" baseline="30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208356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76200" y="3444948"/>
            <a:ext cx="8991600" cy="2574851"/>
          </a:xfrm>
        </p:spPr>
        <p:txBody>
          <a:bodyPr/>
          <a:lstStyle/>
          <a:p>
            <a:r>
              <a:rPr lang="en-US" b="1" baseline="30000" dirty="0"/>
              <a:t> </a:t>
            </a:r>
            <a:r>
              <a:rPr lang="en-US" baseline="30000" dirty="0"/>
              <a:t>20</a:t>
            </a:r>
            <a:r>
              <a:rPr lang="en-US" dirty="0"/>
              <a:t> </a:t>
            </a:r>
            <a:r>
              <a:rPr lang="en-US" b="1" dirty="0">
                <a:solidFill>
                  <a:srgbClr val="FFD88B"/>
                </a:solidFill>
              </a:rPr>
              <a:t>Children</a:t>
            </a:r>
            <a:r>
              <a:rPr lang="en-US" dirty="0">
                <a:solidFill>
                  <a:srgbClr val="FFD88B"/>
                </a:solidFill>
              </a:rPr>
              <a:t>, </a:t>
            </a:r>
            <a:r>
              <a:rPr lang="en-US" b="1" dirty="0">
                <a:solidFill>
                  <a:srgbClr val="FFD88B"/>
                </a:solidFill>
              </a:rPr>
              <a:t>OBEY</a:t>
            </a:r>
            <a:r>
              <a:rPr lang="en-US" dirty="0">
                <a:solidFill>
                  <a:srgbClr val="FFD88B"/>
                </a:solidFill>
              </a:rPr>
              <a:t> </a:t>
            </a:r>
            <a:r>
              <a:rPr lang="en-US" dirty="0"/>
              <a:t>your </a:t>
            </a:r>
            <a:r>
              <a:rPr lang="en-US" b="1" dirty="0"/>
              <a:t>parents</a:t>
            </a:r>
            <a:r>
              <a:rPr lang="en-US" dirty="0"/>
              <a:t> </a:t>
            </a:r>
            <a:r>
              <a:rPr lang="en-US" dirty="0">
                <a:latin typeface="Arial Black" panose="020B0A04020102020204" pitchFamily="34" charset="0"/>
              </a:rPr>
              <a:t>IN</a:t>
            </a:r>
            <a:r>
              <a:rPr lang="en-US" dirty="0"/>
              <a:t> everything, </a:t>
            </a:r>
          </a:p>
          <a:p>
            <a:r>
              <a:rPr lang="en-US" dirty="0">
                <a:solidFill>
                  <a:srgbClr val="BEFF7D"/>
                </a:solidFill>
              </a:rPr>
              <a:t>for this </a:t>
            </a:r>
            <a:r>
              <a:rPr lang="en-US" b="1" dirty="0">
                <a:solidFill>
                  <a:srgbClr val="BEFF7D"/>
                </a:solidFill>
              </a:rPr>
              <a:t>pleases the Lord</a:t>
            </a:r>
            <a:r>
              <a:rPr lang="en-US" dirty="0">
                <a:solidFill>
                  <a:srgbClr val="BEFF7D"/>
                </a:solidFill>
              </a:rPr>
              <a:t>. </a:t>
            </a:r>
          </a:p>
          <a:p>
            <a:r>
              <a:rPr lang="en-US" baseline="30000" dirty="0"/>
              <a:t>21</a:t>
            </a:r>
            <a:r>
              <a:rPr lang="en-US" dirty="0"/>
              <a:t> </a:t>
            </a:r>
            <a:r>
              <a:rPr lang="en-US" b="1" dirty="0">
                <a:solidFill>
                  <a:srgbClr val="9BEEFF"/>
                </a:solidFill>
              </a:rPr>
              <a:t>Fathers</a:t>
            </a:r>
            <a:r>
              <a:rPr lang="en-US" dirty="0">
                <a:solidFill>
                  <a:srgbClr val="9BEEFF"/>
                </a:solidFill>
              </a:rPr>
              <a:t>, do not </a:t>
            </a:r>
            <a:r>
              <a:rPr lang="en-US" b="1" dirty="0">
                <a:solidFill>
                  <a:srgbClr val="9BEEFF"/>
                </a:solidFill>
              </a:rPr>
              <a:t>EMBITTER</a:t>
            </a:r>
            <a:r>
              <a:rPr lang="en-US" dirty="0">
                <a:solidFill>
                  <a:srgbClr val="9BEEFF"/>
                </a:solidFill>
              </a:rPr>
              <a:t> </a:t>
            </a:r>
            <a:r>
              <a:rPr lang="en-US" dirty="0"/>
              <a:t>your children, </a:t>
            </a:r>
          </a:p>
          <a:p>
            <a:r>
              <a:rPr lang="en-US" dirty="0"/>
              <a:t>or they will become discouraged. </a:t>
            </a:r>
          </a:p>
        </p:txBody>
      </p:sp>
    </p:spTree>
    <p:extLst>
      <p:ext uri="{BB962C8B-B14F-4D97-AF65-F5344CB8AC3E}">
        <p14:creationId xmlns:p14="http://schemas.microsoft.com/office/powerpoint/2010/main" val="2129145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575433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285750" y="3429000"/>
            <a:ext cx="8572500" cy="3048000"/>
          </a:xfrm>
        </p:spPr>
        <p:txBody>
          <a:bodyPr/>
          <a:lstStyle/>
          <a:p>
            <a:r>
              <a:rPr lang="en-US" sz="2800" b="1" dirty="0"/>
              <a:t>Ephesians 6:1-2 4</a:t>
            </a:r>
            <a:r>
              <a:rPr lang="en-US" sz="2800" dirty="0"/>
              <a:t> (NIV</a:t>
            </a:r>
            <a:r>
              <a:rPr lang="en-US" dirty="0"/>
              <a:t>) </a:t>
            </a:r>
          </a:p>
          <a:p>
            <a:r>
              <a:rPr lang="en-US" sz="2900" baseline="30000" dirty="0"/>
              <a:t>1</a:t>
            </a:r>
            <a:r>
              <a:rPr lang="en-US" sz="2900" dirty="0"/>
              <a:t> Children, obey your parents in the Lord, for this </a:t>
            </a:r>
          </a:p>
          <a:p>
            <a:r>
              <a:rPr lang="en-US" sz="2900" dirty="0"/>
              <a:t>is right. </a:t>
            </a:r>
            <a:r>
              <a:rPr lang="en-US" sz="2900" baseline="30000" dirty="0"/>
              <a:t>2</a:t>
            </a:r>
            <a:r>
              <a:rPr lang="en-US" sz="2900" dirty="0"/>
              <a:t> “Honor your father and mother” - which </a:t>
            </a:r>
          </a:p>
          <a:p>
            <a:r>
              <a:rPr lang="en-US" sz="2900" dirty="0"/>
              <a:t>is the first commandment with a promise – </a:t>
            </a:r>
          </a:p>
          <a:p>
            <a:r>
              <a:rPr lang="en-US" sz="2900" baseline="30000" dirty="0"/>
              <a:t>3</a:t>
            </a:r>
            <a:r>
              <a:rPr lang="en-US" sz="2900" dirty="0"/>
              <a:t> “that it may go well with you and that you may </a:t>
            </a:r>
          </a:p>
          <a:p>
            <a:r>
              <a:rPr lang="en-US" sz="2900" dirty="0"/>
              <a:t>enjoy long life on the earth.”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467600" cy="3048000"/>
          </a:xfrm>
        </p:spPr>
        <p:txBody>
          <a:bodyPr/>
          <a:lstStyle/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Paul’s teaching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address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Wives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Children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and </a:t>
            </a:r>
            <a:r>
              <a:rPr lang="en-US" sz="3200" b="1" dirty="0">
                <a:solidFill>
                  <a:srgbClr val="FFD88B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Slaves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AS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Responsible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Moral beings, </a:t>
            </a:r>
            <a:r>
              <a:rPr lang="en-US" sz="32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full members of the body of Christ</a:t>
            </a:r>
            <a:r>
              <a:rPr lang="en-US" sz="32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16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NIVAC</a:t>
            </a:r>
            <a:endParaRPr lang="en-US" sz="32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4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374333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3402419"/>
            <a:ext cx="7467600" cy="3048000"/>
          </a:xfrm>
        </p:spPr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Galatians 3:28 </a:t>
            </a:r>
            <a:r>
              <a:rPr lang="en-US" sz="1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is </a:t>
            </a:r>
            <a:r>
              <a:rPr lang="en-US" sz="32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NEITHER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Jew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Greek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slave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free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Male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nor 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Female</a:t>
            </a: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marR="0"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 you are</a:t>
            </a:r>
            <a:r>
              <a:rPr lang="en-US" sz="32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IN </a:t>
            </a:r>
            <a:r>
              <a:rPr lang="en-US" sz="32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Christ Jesus.</a:t>
            </a:r>
            <a:r>
              <a:rPr lang="en-US" sz="32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131922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7772400" cy="30480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800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Gospel</a:t>
            </a:r>
            <a:r>
              <a:rPr lang="en-US" sz="2800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 which there is no Greek or Jew, slave or free, male or female 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recognizes </a:t>
            </a:r>
            <a:r>
              <a:rPr lang="en-US" sz="2800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each individual as a full person</a:t>
            </a:r>
            <a:r>
              <a:rPr lang="en-US" sz="2800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is concerned to </a:t>
            </a:r>
            <a:r>
              <a:rPr lang="en-US" sz="2800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protect each</a:t>
            </a:r>
            <a:r>
              <a:rPr lang="en-US" sz="2800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person’s rights</a:t>
            </a:r>
            <a:r>
              <a:rPr lang="en-US" sz="28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not to enforce his or her subordination.  </a:t>
            </a:r>
            <a:r>
              <a:rPr lang="en-US" sz="14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NIVAC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78991931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94576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57AEC-AED5-9C9E-326A-33606FD77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3505200"/>
            <a:ext cx="8229600" cy="503238"/>
          </a:xfrm>
        </p:spPr>
        <p:txBody>
          <a:bodyPr/>
          <a:lstStyle/>
          <a:p>
            <a:pPr algn="l"/>
            <a:r>
              <a:rPr lang="en-US" sz="3200" b="1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  <a:r>
              <a:rPr lang="en-US" sz="3200" dirty="0">
                <a:solidFill>
                  <a:srgbClr val="FFFF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endParaRPr lang="en-US" sz="6600" dirty="0">
              <a:solidFill>
                <a:srgbClr val="FFFF00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9921F1-61E3-C957-16C7-C65799FB83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3962400"/>
            <a:ext cx="8534400" cy="2667000"/>
          </a:xfrm>
        </p:spPr>
        <p:txBody>
          <a:bodyPr/>
          <a:lstStyle/>
          <a:p>
            <a:pPr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</a:t>
            </a:r>
            <a:r>
              <a:rPr lang="en-US" sz="2800" b="1" dirty="0">
                <a:solidFill>
                  <a:srgbClr val="BEFF7D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MUTUAL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is doing what is </a:t>
            </a:r>
            <a:r>
              <a:rPr lang="en-US" sz="2800" b="1" dirty="0">
                <a:solidFill>
                  <a:srgbClr val="9BEEFF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RIGHT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 God’s Sight  </a:t>
            </a:r>
          </a:p>
          <a:p>
            <a:pPr lvl="0" indent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"/>
            </a:pP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means continuing to </a:t>
            </a:r>
            <a:r>
              <a:rPr lang="en-US" sz="2800" b="1" dirty="0">
                <a:solidFill>
                  <a:srgbClr val="FFD28F"/>
                </a:solidFill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DEVELOP</a:t>
            </a:r>
            <a:r>
              <a:rPr lang="en-US" sz="2800" dirty="0">
                <a:latin typeface="Arial" panose="020B0604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godly character </a:t>
            </a:r>
          </a:p>
          <a:p>
            <a:pPr indent="0">
              <a:buFont typeface="Wingdings" panose="05000000000000000000" pitchFamily="2" charset="2"/>
              <a:buChar char="Ø"/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 an Attitude of </a:t>
            </a:r>
            <a:r>
              <a:rPr lang="en-US" sz="2800" b="1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TRUST</a:t>
            </a: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God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8071404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2000" y="3429000"/>
            <a:ext cx="7467600" cy="20574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Ephesians 5:21 </a:t>
            </a:r>
            <a:r>
              <a:rPr lang="en-US" sz="18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(NIV)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Submit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en-US" b="1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One Another</a:t>
            </a:r>
            <a:r>
              <a:rPr lang="en-US" dirty="0">
                <a:solidFill>
                  <a:srgbClr val="9BEEF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out of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FF75"/>
                </a:solidFill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REVERENCE</a:t>
            </a:r>
            <a:r>
              <a:rPr lang="en-US" dirty="0">
                <a:solidFill>
                  <a:srgbClr val="FFFF75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Christ. </a:t>
            </a:r>
          </a:p>
        </p:txBody>
      </p:sp>
    </p:spTree>
    <p:extLst>
      <p:ext uri="{BB962C8B-B14F-4D97-AF65-F5344CB8AC3E}">
        <p14:creationId xmlns:p14="http://schemas.microsoft.com/office/powerpoint/2010/main" val="83326475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657600"/>
            <a:ext cx="8686800" cy="838200"/>
          </a:xfrm>
        </p:spPr>
        <p:txBody>
          <a:bodyPr/>
          <a:lstStyle/>
          <a:p>
            <a:pPr algn="l"/>
            <a:r>
              <a:rPr lang="en-US" dirty="0">
                <a:sym typeface="Wingdings" panose="05000000000000000000" pitchFamily="2" charset="2"/>
              </a:rPr>
              <a:t></a:t>
            </a:r>
            <a:r>
              <a:rPr lang="en-US" dirty="0"/>
              <a:t>Adam needed a </a:t>
            </a:r>
            <a:r>
              <a:rPr lang="en-US" dirty="0">
                <a:solidFill>
                  <a:srgbClr val="9BEEFF"/>
                </a:solidFill>
                <a:latin typeface="Arial Black" panose="020B0A04020102020204" pitchFamily="34" charset="0"/>
              </a:rPr>
              <a:t>Partner</a:t>
            </a:r>
            <a:r>
              <a:rPr lang="en-US" dirty="0"/>
              <a:t> NOT a </a:t>
            </a:r>
            <a:r>
              <a:rPr lang="en-US" dirty="0">
                <a:solidFill>
                  <a:srgbClr val="FFD28F"/>
                </a:solidFill>
                <a:latin typeface="Arial Black" panose="020B0A04020102020204" pitchFamily="34" charset="0"/>
              </a:rPr>
              <a:t>Servant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01338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7200" y="3505200"/>
            <a:ext cx="8458200" cy="2971800"/>
          </a:xfrm>
        </p:spPr>
        <p:txBody>
          <a:bodyPr/>
          <a:lstStyle/>
          <a:p>
            <a:r>
              <a:rPr lang="en-US" sz="3000" b="1" dirty="0">
                <a:solidFill>
                  <a:srgbClr val="9BEEFF"/>
                </a:solidFill>
              </a:rPr>
              <a:t>Submission</a:t>
            </a:r>
            <a:r>
              <a:rPr lang="en-US" sz="3000" dirty="0"/>
              <a:t> is looking at your husband with </a:t>
            </a:r>
          </a:p>
          <a:p>
            <a:r>
              <a:rPr lang="en-US" sz="3000" dirty="0"/>
              <a:t>all his pluses and minuses and seeing </a:t>
            </a:r>
          </a:p>
          <a:p>
            <a:r>
              <a:rPr lang="en-US" sz="3000" dirty="0"/>
              <a:t>yourself as God’s instrument to </a:t>
            </a:r>
            <a:r>
              <a:rPr lang="en-US" sz="3000" b="1" dirty="0"/>
              <a:t>Encourage</a:t>
            </a:r>
            <a:r>
              <a:rPr lang="en-US" sz="3000" dirty="0"/>
              <a:t> </a:t>
            </a:r>
          </a:p>
          <a:p>
            <a:r>
              <a:rPr lang="en-US" sz="3000" dirty="0"/>
              <a:t>and </a:t>
            </a:r>
            <a:r>
              <a:rPr lang="en-US" sz="3000" b="1" dirty="0"/>
              <a:t>Strengthen</a:t>
            </a:r>
            <a:r>
              <a:rPr lang="en-US" sz="3000" dirty="0"/>
              <a:t> him in his </a:t>
            </a:r>
            <a:r>
              <a:rPr lang="en-US" sz="3000" b="1" dirty="0"/>
              <a:t>walk with Christ</a:t>
            </a:r>
            <a:r>
              <a:rPr lang="en-US" sz="30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84500256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3400" y="3429000"/>
            <a:ext cx="8077200" cy="3124200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dirty="0">
                <a:solidFill>
                  <a:srgbClr val="FFD28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Servant/Leadership</a:t>
            </a:r>
            <a:r>
              <a:rPr lang="en-US" dirty="0">
                <a:solidFill>
                  <a:srgbClr val="FFD28F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means a husband will give the </a:t>
            </a:r>
            <a:r>
              <a:rPr lang="en-US" b="1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best of ALL that he IS</a:t>
            </a: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to his wife and those under his care and authority. </a:t>
            </a:r>
          </a:p>
          <a:p>
            <a:pPr>
              <a:lnSpc>
                <a:spcPct val="114000"/>
              </a:lnSpc>
              <a:spcBef>
                <a:spcPts val="0"/>
              </a:spcBef>
              <a:spcAft>
                <a:spcPts val="0"/>
              </a:spcAft>
            </a:pPr>
            <a:r>
              <a:rPr lang="en-US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means to willingly Serve his wife in anyway that is needed. </a:t>
            </a:r>
          </a:p>
        </p:txBody>
      </p:sp>
    </p:spTree>
    <p:extLst>
      <p:ext uri="{BB962C8B-B14F-4D97-AF65-F5344CB8AC3E}">
        <p14:creationId xmlns:p14="http://schemas.microsoft.com/office/powerpoint/2010/main" val="41704346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818EDB41-4D5C-8DE1-35FF-DE0CC1AF88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48878"/>
            <a:ext cx="8686800" cy="2799522"/>
          </a:xfrm>
        </p:spPr>
        <p:txBody>
          <a:bodyPr/>
          <a:lstStyle/>
          <a:p>
            <a:pPr>
              <a:lnSpc>
                <a:spcPct val="114000"/>
              </a:lnSpc>
              <a:spcBef>
                <a:spcPts val="0"/>
              </a:spcBef>
            </a:pPr>
            <a:r>
              <a:rPr lang="en-US" sz="2600" dirty="0"/>
              <a:t>In a </a:t>
            </a:r>
            <a:r>
              <a:rPr lang="en-US" sz="2600" dirty="0">
                <a:solidFill>
                  <a:srgbClr val="BEFF7D"/>
                </a:solidFill>
              </a:rPr>
              <a:t>marriage </a:t>
            </a:r>
            <a:r>
              <a:rPr lang="en-US" sz="2600" b="1" dirty="0">
                <a:solidFill>
                  <a:srgbClr val="BEFF7D"/>
                </a:solidFill>
              </a:rPr>
              <a:t>lived according to these truths</a:t>
            </a:r>
            <a:r>
              <a:rPr lang="en-US" sz="2600" dirty="0"/>
              <a:t>, the </a:t>
            </a:r>
            <a:r>
              <a:rPr lang="en-US" sz="2600" b="1" dirty="0"/>
              <a:t>love</a:t>
            </a:r>
            <a:r>
              <a:rPr lang="en-US" sz="2600" dirty="0"/>
              <a:t> between husband and wife </a:t>
            </a:r>
            <a:r>
              <a:rPr lang="en-US" sz="2600" b="1" dirty="0"/>
              <a:t>will show itself</a:t>
            </a:r>
            <a:r>
              <a:rPr lang="en-US" sz="2600" dirty="0"/>
              <a:t> in </a:t>
            </a:r>
            <a:r>
              <a:rPr lang="en-US" sz="2600" b="1" dirty="0">
                <a:solidFill>
                  <a:srgbClr val="9BEEFF"/>
                </a:solidFill>
              </a:rPr>
              <a:t>Listening</a:t>
            </a:r>
            <a:r>
              <a:rPr lang="en-US" sz="2600" dirty="0"/>
              <a:t> to each other’s viewpoints, </a:t>
            </a:r>
            <a:r>
              <a:rPr lang="en-US" sz="2600" b="1" dirty="0">
                <a:solidFill>
                  <a:srgbClr val="9BEEFF"/>
                </a:solidFill>
              </a:rPr>
              <a:t>Valuing</a:t>
            </a:r>
            <a:r>
              <a:rPr lang="en-US" sz="2600" dirty="0"/>
              <a:t> each other’s gifts, wisdom, and desires, </a:t>
            </a:r>
            <a:r>
              <a:rPr lang="en-US" sz="2600" b="1" dirty="0">
                <a:solidFill>
                  <a:srgbClr val="9BEEFF"/>
                </a:solidFill>
              </a:rPr>
              <a:t>Honoring</a:t>
            </a:r>
            <a:r>
              <a:rPr lang="en-US" sz="2600" dirty="0"/>
              <a:t> one another </a:t>
            </a:r>
            <a:r>
              <a:rPr lang="en-US" sz="2600" dirty="0">
                <a:solidFill>
                  <a:srgbClr val="BEFF7D"/>
                </a:solidFill>
              </a:rPr>
              <a:t>in </a:t>
            </a:r>
            <a:r>
              <a:rPr lang="en-US" sz="2600" b="1" dirty="0">
                <a:solidFill>
                  <a:srgbClr val="BEFF7D"/>
                </a:solidFill>
              </a:rPr>
              <a:t>public</a:t>
            </a:r>
            <a:r>
              <a:rPr lang="en-US" sz="2600" dirty="0">
                <a:solidFill>
                  <a:srgbClr val="BEFF7D"/>
                </a:solidFill>
              </a:rPr>
              <a:t> and in </a:t>
            </a:r>
            <a:r>
              <a:rPr lang="en-US" sz="2600" b="1" dirty="0">
                <a:solidFill>
                  <a:srgbClr val="BEFF7D"/>
                </a:solidFill>
              </a:rPr>
              <a:t>private</a:t>
            </a:r>
            <a:r>
              <a:rPr lang="en-US" sz="2600" dirty="0">
                <a:solidFill>
                  <a:srgbClr val="BEFF7D"/>
                </a:solidFill>
              </a:rPr>
              <a:t>,</a:t>
            </a:r>
            <a:r>
              <a:rPr lang="en-US" sz="2600" dirty="0"/>
              <a:t> and </a:t>
            </a:r>
            <a:r>
              <a:rPr lang="en-US" sz="2600" b="1" dirty="0">
                <a:solidFill>
                  <a:srgbClr val="FFFF75"/>
                </a:solidFill>
              </a:rPr>
              <a:t>always seeking to bring Benefit</a:t>
            </a:r>
            <a:r>
              <a:rPr lang="en-US" sz="2600" dirty="0">
                <a:solidFill>
                  <a:srgbClr val="FFFF75"/>
                </a:solidFill>
              </a:rPr>
              <a:t>, not harm, to one another.</a:t>
            </a:r>
            <a:r>
              <a:rPr lang="en-US" sz="2600" dirty="0"/>
              <a:t>﻿ CRU</a:t>
            </a:r>
          </a:p>
        </p:txBody>
      </p:sp>
    </p:spTree>
    <p:extLst>
      <p:ext uri="{BB962C8B-B14F-4D97-AF65-F5344CB8AC3E}">
        <p14:creationId xmlns:p14="http://schemas.microsoft.com/office/powerpoint/2010/main" val="2265432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3FC4BF1C-89D8-6B82-41E0-8BB0EACCF7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71500" y="3429000"/>
            <a:ext cx="8001000" cy="2514600"/>
          </a:xfrm>
        </p:spPr>
        <p:txBody>
          <a:bodyPr/>
          <a:lstStyle/>
          <a:p>
            <a:r>
              <a:rPr lang="en-US" baseline="30000" dirty="0"/>
              <a:t>4</a:t>
            </a:r>
            <a:r>
              <a:rPr lang="en-US" dirty="0"/>
              <a:t> Fathers, do not exasperate your children; </a:t>
            </a:r>
          </a:p>
          <a:p>
            <a:r>
              <a:rPr lang="en-US" dirty="0"/>
              <a:t>instead, bring them up in the training </a:t>
            </a:r>
          </a:p>
          <a:p>
            <a:r>
              <a:rPr lang="en-US" dirty="0"/>
              <a:t>and instruction of the Lord. </a:t>
            </a:r>
          </a:p>
        </p:txBody>
      </p:sp>
    </p:spTree>
    <p:extLst>
      <p:ext uri="{BB962C8B-B14F-4D97-AF65-F5344CB8AC3E}">
        <p14:creationId xmlns:p14="http://schemas.microsoft.com/office/powerpoint/2010/main" val="238784617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278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" y="3418114"/>
            <a:ext cx="9144000" cy="1772896"/>
          </a:xfrm>
          <a:noFill/>
        </p:spPr>
        <p:txBody>
          <a:bodyPr/>
          <a:lstStyle/>
          <a:p>
            <a:r>
              <a:rPr lang="en-US" altLang="en-US" sz="4800" b="1" dirty="0">
                <a:solidFill>
                  <a:srgbClr val="FFFF00"/>
                </a:solidFill>
                <a:latin typeface="Arial Black" pitchFamily="34" charset="0"/>
              </a:rPr>
              <a:t>FAITH Impacts ALL our Relationships </a:t>
            </a:r>
            <a:endParaRPr lang="en-US" altLang="en-US" sz="5400" b="1" dirty="0">
              <a:solidFill>
                <a:srgbClr val="FFFF00"/>
              </a:solidFill>
              <a:latin typeface="Arial Black" pitchFamily="34" charset="0"/>
            </a:endParaRP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5486400"/>
            <a:ext cx="6400800" cy="914400"/>
          </a:xfrm>
        </p:spPr>
        <p:txBody>
          <a:bodyPr/>
          <a:lstStyle/>
          <a:p>
            <a:r>
              <a:rPr lang="en-US" altLang="en-US" dirty="0">
                <a:solidFill>
                  <a:srgbClr val="9BEEFF"/>
                </a:solidFill>
                <a:latin typeface="Arial Black" pitchFamily="34" charset="0"/>
              </a:rPr>
              <a:t>Colossians 3:18-21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8600" y="3444948"/>
            <a:ext cx="8534400" cy="3032051"/>
          </a:xfrm>
        </p:spPr>
        <p:txBody>
          <a:bodyPr/>
          <a:lstStyle/>
          <a:p>
            <a:r>
              <a:rPr lang="en-US" sz="2600" dirty="0"/>
              <a:t>1Peter 3:7 </a:t>
            </a:r>
            <a:r>
              <a:rPr lang="en-US" sz="2000" dirty="0"/>
              <a:t>(ESV) </a:t>
            </a:r>
          </a:p>
          <a:p>
            <a:r>
              <a:rPr lang="en-US" sz="2800" dirty="0"/>
              <a:t>Husbands live with your wives in </a:t>
            </a:r>
            <a:r>
              <a:rPr lang="en-US" sz="2800" b="1" dirty="0"/>
              <a:t>an understanding </a:t>
            </a:r>
          </a:p>
          <a:p>
            <a:r>
              <a:rPr lang="en-US" sz="2800" b="1" dirty="0"/>
              <a:t>way</a:t>
            </a:r>
            <a:r>
              <a:rPr lang="en-US" sz="2800" dirty="0"/>
              <a:t>, showing honor to the woman as the weaker </a:t>
            </a:r>
          </a:p>
          <a:p>
            <a:r>
              <a:rPr lang="en-US" sz="2800" dirty="0"/>
              <a:t>vessel, since they are </a:t>
            </a:r>
            <a:r>
              <a:rPr lang="en-US" sz="2800" b="1" dirty="0"/>
              <a:t>heirs with you</a:t>
            </a:r>
            <a:r>
              <a:rPr lang="en-US" sz="2800" dirty="0"/>
              <a:t> of the </a:t>
            </a:r>
          </a:p>
          <a:p>
            <a:r>
              <a:rPr lang="en-US" sz="2800" b="1" dirty="0"/>
              <a:t>grace of life</a:t>
            </a:r>
            <a:r>
              <a:rPr lang="en-US" sz="2800" dirty="0"/>
              <a:t>, </a:t>
            </a:r>
            <a:r>
              <a:rPr lang="en-US" sz="2800" b="1" dirty="0">
                <a:solidFill>
                  <a:srgbClr val="9BEEFF"/>
                </a:solidFill>
              </a:rPr>
              <a:t>SO THAT </a:t>
            </a:r>
            <a:r>
              <a:rPr lang="en-US" sz="2800" dirty="0">
                <a:solidFill>
                  <a:srgbClr val="FFFF75"/>
                </a:solidFill>
              </a:rPr>
              <a:t>your </a:t>
            </a:r>
            <a:r>
              <a:rPr lang="en-US" sz="2800" b="1" dirty="0">
                <a:solidFill>
                  <a:srgbClr val="FFFF75"/>
                </a:solidFill>
              </a:rPr>
              <a:t>prayers may not </a:t>
            </a:r>
          </a:p>
          <a:p>
            <a:r>
              <a:rPr lang="en-US" sz="2800" b="1" dirty="0">
                <a:solidFill>
                  <a:srgbClr val="FFFF75"/>
                </a:solidFill>
              </a:rPr>
              <a:t>be hindered</a:t>
            </a:r>
            <a:r>
              <a:rPr lang="en-US" sz="2800" dirty="0">
                <a:solidFill>
                  <a:srgbClr val="FFFF75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37792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52400" y="3459126"/>
            <a:ext cx="9448800" cy="1752600"/>
          </a:xfrm>
        </p:spPr>
        <p:txBody>
          <a:bodyPr/>
          <a:lstStyle/>
          <a:p>
            <a:r>
              <a:rPr lang="en-US" sz="2800" dirty="0"/>
              <a:t>Galatians 6:7 </a:t>
            </a:r>
            <a:r>
              <a:rPr lang="en-US" sz="2400" dirty="0"/>
              <a:t>(NIV) </a:t>
            </a:r>
            <a:r>
              <a:rPr lang="en-US" sz="2400" baseline="30000" dirty="0"/>
              <a:t> </a:t>
            </a:r>
            <a:r>
              <a:rPr lang="en-US" sz="2400" dirty="0"/>
              <a:t> </a:t>
            </a:r>
            <a:endParaRPr lang="en-US" sz="2800" dirty="0"/>
          </a:p>
          <a:p>
            <a:r>
              <a:rPr lang="en-US" sz="3000" dirty="0"/>
              <a:t>Do Not be Deceived: </a:t>
            </a:r>
            <a:r>
              <a:rPr lang="en-US" sz="3000" b="1" dirty="0">
                <a:solidFill>
                  <a:srgbClr val="FFFF75"/>
                </a:solidFill>
              </a:rPr>
              <a:t>God cannot be mocked</a:t>
            </a:r>
            <a:r>
              <a:rPr lang="en-US" sz="3000" dirty="0">
                <a:solidFill>
                  <a:srgbClr val="FFFF75"/>
                </a:solidFill>
              </a:rPr>
              <a:t>. </a:t>
            </a:r>
          </a:p>
          <a:p>
            <a:r>
              <a:rPr lang="en-US" sz="3000" dirty="0">
                <a:solidFill>
                  <a:srgbClr val="BEFF7D"/>
                </a:solidFill>
              </a:rPr>
              <a:t>A man </a:t>
            </a:r>
            <a:r>
              <a:rPr lang="en-US" sz="3000" b="1" dirty="0">
                <a:solidFill>
                  <a:srgbClr val="BEFF7D"/>
                </a:solidFill>
                <a:latin typeface="Arial Black" panose="020B0A04020102020204" pitchFamily="34" charset="0"/>
              </a:rPr>
              <a:t>Reaps</a:t>
            </a:r>
            <a:r>
              <a:rPr lang="en-US" sz="3000" dirty="0">
                <a:solidFill>
                  <a:srgbClr val="BEFF7D"/>
                </a:solidFill>
              </a:rPr>
              <a:t> what he </a:t>
            </a:r>
            <a:r>
              <a:rPr lang="en-US" sz="3000" b="1" dirty="0">
                <a:solidFill>
                  <a:srgbClr val="BEFF7D"/>
                </a:solidFill>
                <a:latin typeface="Arial Black" panose="020B0A04020102020204" pitchFamily="34" charset="0"/>
              </a:rPr>
              <a:t>Sows</a:t>
            </a:r>
            <a:r>
              <a:rPr lang="en-US" sz="3000" dirty="0">
                <a:solidFill>
                  <a:srgbClr val="BEFF7D"/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7672466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" y="3581400"/>
            <a:ext cx="8610600" cy="2819400"/>
          </a:xfrm>
        </p:spPr>
        <p:txBody>
          <a:bodyPr/>
          <a:lstStyle/>
          <a:p>
            <a:r>
              <a:rPr lang="en-US" sz="2800" dirty="0"/>
              <a:t>Galatians 3:28 </a:t>
            </a:r>
            <a:r>
              <a:rPr lang="en-US" sz="2400" dirty="0"/>
              <a:t>(NIV)  </a:t>
            </a:r>
          </a:p>
          <a:p>
            <a:r>
              <a:rPr lang="en-US" sz="3000" dirty="0"/>
              <a:t>There is </a:t>
            </a:r>
            <a:r>
              <a:rPr lang="en-US" sz="3000" b="1" dirty="0">
                <a:solidFill>
                  <a:srgbClr val="9BEEFF"/>
                </a:solidFill>
                <a:latin typeface="Arial Black" panose="020B0A04020102020204" pitchFamily="34" charset="0"/>
              </a:rPr>
              <a:t>NEITHER</a:t>
            </a:r>
            <a:r>
              <a:rPr lang="en-US" sz="3000" dirty="0"/>
              <a:t> </a:t>
            </a:r>
            <a:r>
              <a:rPr lang="en-US" sz="3000" b="1" dirty="0"/>
              <a:t>Jew</a:t>
            </a:r>
            <a:r>
              <a:rPr lang="en-US" sz="3000" dirty="0"/>
              <a:t> nor </a:t>
            </a:r>
            <a:r>
              <a:rPr lang="en-US" sz="3000" b="1" dirty="0"/>
              <a:t>Greek</a:t>
            </a:r>
            <a:r>
              <a:rPr lang="en-US" sz="3000" dirty="0"/>
              <a:t>, </a:t>
            </a:r>
          </a:p>
          <a:p>
            <a:r>
              <a:rPr lang="en-US" sz="3000" b="1" dirty="0"/>
              <a:t>slave</a:t>
            </a:r>
            <a:r>
              <a:rPr lang="en-US" sz="3000" dirty="0"/>
              <a:t> nor </a:t>
            </a:r>
            <a:r>
              <a:rPr lang="en-US" sz="3000" b="1" dirty="0"/>
              <a:t>free</a:t>
            </a:r>
            <a:r>
              <a:rPr lang="en-US" sz="3000" dirty="0"/>
              <a:t>, </a:t>
            </a:r>
            <a:r>
              <a:rPr lang="en-US" sz="3000" b="1" dirty="0"/>
              <a:t>Male</a:t>
            </a:r>
            <a:r>
              <a:rPr lang="en-US" sz="3000" dirty="0"/>
              <a:t> nor </a:t>
            </a:r>
            <a:r>
              <a:rPr lang="en-US" sz="3000" b="1" dirty="0"/>
              <a:t>Female</a:t>
            </a:r>
            <a:r>
              <a:rPr lang="en-US" sz="3000" dirty="0"/>
              <a:t>, </a:t>
            </a:r>
          </a:p>
          <a:p>
            <a:r>
              <a:rPr lang="en-US" sz="3000" dirty="0"/>
              <a:t>for you are</a:t>
            </a:r>
            <a:r>
              <a:rPr lang="en-US" sz="3000" b="1" dirty="0"/>
              <a:t> </a:t>
            </a:r>
            <a:r>
              <a:rPr lang="en-US" sz="3000" b="1" u="sng" dirty="0">
                <a:solidFill>
                  <a:srgbClr val="FFFF75"/>
                </a:solidFill>
              </a:rPr>
              <a:t>ALL </a:t>
            </a:r>
            <a:r>
              <a:rPr lang="en-US" sz="3000" b="1" u="sng" dirty="0">
                <a:solidFill>
                  <a:srgbClr val="FFFF75"/>
                </a:solidFill>
                <a:latin typeface="Arial Black" panose="020B0A04020102020204" pitchFamily="34" charset="0"/>
              </a:rPr>
              <a:t>One</a:t>
            </a:r>
            <a:r>
              <a:rPr lang="en-US" sz="3000" b="1" dirty="0">
                <a:solidFill>
                  <a:srgbClr val="FFFF75"/>
                </a:solidFill>
                <a:latin typeface="Arial Black" panose="020B0A04020102020204" pitchFamily="34" charset="0"/>
              </a:rPr>
              <a:t>  IN </a:t>
            </a:r>
            <a:r>
              <a:rPr lang="en-US" sz="3000" b="1" dirty="0">
                <a:solidFill>
                  <a:srgbClr val="FFFF75"/>
                </a:solidFill>
              </a:rPr>
              <a:t>Christ Jesus</a:t>
            </a:r>
            <a:r>
              <a:rPr lang="en-US" sz="3000" b="1" dirty="0"/>
              <a:t>.</a:t>
            </a:r>
            <a:r>
              <a:rPr lang="en-US" sz="3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936915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>
            <a:extLst>
              <a:ext uri="{FF2B5EF4-FFF2-40B4-BE49-F238E27FC236}">
                <a16:creationId xmlns:a16="http://schemas.microsoft.com/office/drawing/2014/main" id="{BEF4F6DF-4A04-D778-1E7A-A62742E4EA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We are </a:t>
            </a:r>
            <a:r>
              <a:rPr lang="en-US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Equal before </a:t>
            </a:r>
            <a:r>
              <a:rPr lang="en-US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en-US" b="1" dirty="0">
                <a:solidFill>
                  <a:srgbClr val="FFFF75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Lord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but we have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Different</a:t>
            </a:r>
            <a:r>
              <a:rPr lang="en-US" b="1" dirty="0">
                <a:solidFill>
                  <a:srgbClr val="9BEEFF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Roles </a:t>
            </a:r>
          </a:p>
          <a:p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</a:t>
            </a:r>
            <a:r>
              <a:rPr lang="en-US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>
                <a:solidFill>
                  <a:srgbClr val="BEFF7D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Responsibilities</a:t>
            </a:r>
            <a:endParaRPr lang="en-US" sz="4800" dirty="0">
              <a:solidFill>
                <a:srgbClr val="BEFF7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268337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1118</TotalTime>
  <Words>901</Words>
  <Application>Microsoft Office PowerPoint</Application>
  <PresentationFormat>On-screen Show (4:3)</PresentationFormat>
  <Paragraphs>115</Paragraphs>
  <Slides>40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40</vt:i4>
      </vt:variant>
    </vt:vector>
  </HeadingPairs>
  <TitlesOfParts>
    <vt:vector size="44" baseType="lpstr">
      <vt:lpstr>Arial</vt:lpstr>
      <vt:lpstr>Arial Black</vt:lpstr>
      <vt:lpstr>Wingdings</vt:lpstr>
      <vt:lpstr>Default Design</vt:lpstr>
      <vt:lpstr>PowerPoint Presentation</vt:lpstr>
      <vt:lpstr>PowerPoint Presentation</vt:lpstr>
      <vt:lpstr>PowerPoint Presentation</vt:lpstr>
      <vt:lpstr>PowerPoint Presentation</vt:lpstr>
      <vt:lpstr>FAITH Impacts ALL our Relationships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Two Principles Give us Insight...   WBarclay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Biblical Submission... </vt:lpstr>
      <vt:lpstr>Biblical Submission...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Submission...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Faith Bible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Kieft</dc:creator>
  <cp:lastModifiedBy>dmkcjk@gmail.com</cp:lastModifiedBy>
  <cp:revision>320</cp:revision>
  <dcterms:created xsi:type="dcterms:W3CDTF">2006-01-26T22:08:32Z</dcterms:created>
  <dcterms:modified xsi:type="dcterms:W3CDTF">2022-10-02T13:54:44Z</dcterms:modified>
</cp:coreProperties>
</file>