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315" r:id="rId2"/>
    <p:sldId id="326" r:id="rId3"/>
    <p:sldId id="316" r:id="rId4"/>
    <p:sldId id="298" r:id="rId5"/>
    <p:sldId id="418" r:id="rId6"/>
    <p:sldId id="419" r:id="rId7"/>
    <p:sldId id="435" r:id="rId8"/>
    <p:sldId id="420" r:id="rId9"/>
    <p:sldId id="421" r:id="rId10"/>
    <p:sldId id="422" r:id="rId11"/>
    <p:sldId id="423" r:id="rId12"/>
    <p:sldId id="424" r:id="rId13"/>
    <p:sldId id="425" r:id="rId14"/>
    <p:sldId id="426" r:id="rId15"/>
    <p:sldId id="427" r:id="rId16"/>
    <p:sldId id="436" r:id="rId17"/>
    <p:sldId id="428" r:id="rId18"/>
    <p:sldId id="437" r:id="rId19"/>
    <p:sldId id="429" r:id="rId20"/>
    <p:sldId id="430" r:id="rId21"/>
    <p:sldId id="431" r:id="rId22"/>
    <p:sldId id="432" r:id="rId23"/>
    <p:sldId id="438" r:id="rId24"/>
    <p:sldId id="417"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EEFF"/>
    <a:srgbClr val="BEFF7D"/>
    <a:srgbClr val="FFFF75"/>
    <a:srgbClr val="FFD88B"/>
    <a:srgbClr val="FFFF00"/>
    <a:srgbClr val="000000"/>
    <a:srgbClr val="FFD28F"/>
    <a:srgbClr val="FFFFAB"/>
    <a:srgbClr val="FFB66D"/>
    <a:srgbClr val="003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443" autoAdjust="0"/>
    <p:restoredTop sz="93362" autoAdjust="0"/>
  </p:normalViewPr>
  <p:slideViewPr>
    <p:cSldViewPr>
      <p:cViewPr varScale="1">
        <p:scale>
          <a:sx n="59" d="100"/>
          <a:sy n="59" d="100"/>
        </p:scale>
        <p:origin x="54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16ADCE3-BD93-4E7E-8F56-3861B22BB624}" type="slidenum">
              <a:rPr lang="en-US" altLang="en-US"/>
              <a:pPr/>
              <a:t>‹#›</a:t>
            </a:fld>
            <a:endParaRPr lang="en-US" altLang="en-US"/>
          </a:p>
        </p:txBody>
      </p:sp>
    </p:spTree>
    <p:extLst>
      <p:ext uri="{BB962C8B-B14F-4D97-AF65-F5344CB8AC3E}">
        <p14:creationId xmlns:p14="http://schemas.microsoft.com/office/powerpoint/2010/main" val="3827204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DE63609-49D9-4275-9D98-AE2ED016604A}" type="slidenum">
              <a:rPr lang="en-US" altLang="en-US"/>
              <a:pPr/>
              <a:t>‹#›</a:t>
            </a:fld>
            <a:endParaRPr lang="en-US" altLang="en-US"/>
          </a:p>
        </p:txBody>
      </p:sp>
    </p:spTree>
    <p:extLst>
      <p:ext uri="{BB962C8B-B14F-4D97-AF65-F5344CB8AC3E}">
        <p14:creationId xmlns:p14="http://schemas.microsoft.com/office/powerpoint/2010/main" val="352279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A89C60A-29EE-408E-9DF6-B4A98C24A791}" type="slidenum">
              <a:rPr lang="en-US" altLang="en-US"/>
              <a:pPr/>
              <a:t>‹#›</a:t>
            </a:fld>
            <a:endParaRPr lang="en-US" altLang="en-US"/>
          </a:p>
        </p:txBody>
      </p:sp>
    </p:spTree>
    <p:extLst>
      <p:ext uri="{BB962C8B-B14F-4D97-AF65-F5344CB8AC3E}">
        <p14:creationId xmlns:p14="http://schemas.microsoft.com/office/powerpoint/2010/main" val="2988714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75D5A9A-40C0-46A7-9917-606D35FA4FDE}" type="slidenum">
              <a:rPr lang="en-US" altLang="en-US"/>
              <a:pPr/>
              <a:t>‹#›</a:t>
            </a:fld>
            <a:endParaRPr lang="en-US" altLang="en-US"/>
          </a:p>
        </p:txBody>
      </p:sp>
    </p:spTree>
    <p:extLst>
      <p:ext uri="{BB962C8B-B14F-4D97-AF65-F5344CB8AC3E}">
        <p14:creationId xmlns:p14="http://schemas.microsoft.com/office/powerpoint/2010/main" val="118761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EF186E4-5CD9-4819-8C66-11270C229069}" type="slidenum">
              <a:rPr lang="en-US" altLang="en-US"/>
              <a:pPr/>
              <a:t>‹#›</a:t>
            </a:fld>
            <a:endParaRPr lang="en-US" altLang="en-US"/>
          </a:p>
        </p:txBody>
      </p:sp>
    </p:spTree>
    <p:extLst>
      <p:ext uri="{BB962C8B-B14F-4D97-AF65-F5344CB8AC3E}">
        <p14:creationId xmlns:p14="http://schemas.microsoft.com/office/powerpoint/2010/main" val="1398891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932963D-7CA3-4918-BE8B-8856A073CABD}" type="slidenum">
              <a:rPr lang="en-US" altLang="en-US"/>
              <a:pPr/>
              <a:t>‹#›</a:t>
            </a:fld>
            <a:endParaRPr lang="en-US" altLang="en-US"/>
          </a:p>
        </p:txBody>
      </p:sp>
    </p:spTree>
    <p:extLst>
      <p:ext uri="{BB962C8B-B14F-4D97-AF65-F5344CB8AC3E}">
        <p14:creationId xmlns:p14="http://schemas.microsoft.com/office/powerpoint/2010/main" val="4127644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69312980-6564-40B7-9E09-AFEEB3DB1482}" type="slidenum">
              <a:rPr lang="en-US" altLang="en-US"/>
              <a:pPr/>
              <a:t>‹#›</a:t>
            </a:fld>
            <a:endParaRPr lang="en-US" altLang="en-US"/>
          </a:p>
        </p:txBody>
      </p:sp>
    </p:spTree>
    <p:extLst>
      <p:ext uri="{BB962C8B-B14F-4D97-AF65-F5344CB8AC3E}">
        <p14:creationId xmlns:p14="http://schemas.microsoft.com/office/powerpoint/2010/main" val="368207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02F88064-AF52-44C9-92E8-914593ECC573}" type="slidenum">
              <a:rPr lang="en-US" altLang="en-US"/>
              <a:pPr/>
              <a:t>‹#›</a:t>
            </a:fld>
            <a:endParaRPr lang="en-US" altLang="en-US"/>
          </a:p>
        </p:txBody>
      </p:sp>
    </p:spTree>
    <p:extLst>
      <p:ext uri="{BB962C8B-B14F-4D97-AF65-F5344CB8AC3E}">
        <p14:creationId xmlns:p14="http://schemas.microsoft.com/office/powerpoint/2010/main" val="1156198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5FA670A8-8424-4840-B19B-62A0311075FD}" type="slidenum">
              <a:rPr lang="en-US" altLang="en-US"/>
              <a:pPr/>
              <a:t>‹#›</a:t>
            </a:fld>
            <a:endParaRPr lang="en-US" altLang="en-US"/>
          </a:p>
        </p:txBody>
      </p:sp>
    </p:spTree>
    <p:extLst>
      <p:ext uri="{BB962C8B-B14F-4D97-AF65-F5344CB8AC3E}">
        <p14:creationId xmlns:p14="http://schemas.microsoft.com/office/powerpoint/2010/main" val="803133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9FF5CDC-FBB4-4272-881C-B266FDC9D47A}" type="slidenum">
              <a:rPr lang="en-US" altLang="en-US"/>
              <a:pPr/>
              <a:t>‹#›</a:t>
            </a:fld>
            <a:endParaRPr lang="en-US" altLang="en-US"/>
          </a:p>
        </p:txBody>
      </p:sp>
    </p:spTree>
    <p:extLst>
      <p:ext uri="{BB962C8B-B14F-4D97-AF65-F5344CB8AC3E}">
        <p14:creationId xmlns:p14="http://schemas.microsoft.com/office/powerpoint/2010/main" val="2384045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794CD0E-DDD8-480B-9D99-ACAB0A679844}" type="slidenum">
              <a:rPr lang="en-US" altLang="en-US"/>
              <a:pPr/>
              <a:t>‹#›</a:t>
            </a:fld>
            <a:endParaRPr lang="en-US" altLang="en-US"/>
          </a:p>
        </p:txBody>
      </p:sp>
    </p:spTree>
    <p:extLst>
      <p:ext uri="{BB962C8B-B14F-4D97-AF65-F5344CB8AC3E}">
        <p14:creationId xmlns:p14="http://schemas.microsoft.com/office/powerpoint/2010/main" val="1247994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D01BFC9-FA68-4141-A200-C33DD2B83F1A}"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subTitle" idx="1"/>
          </p:nvPr>
        </p:nvSpPr>
        <p:spPr>
          <a:xfrm>
            <a:off x="420664" y="3464011"/>
            <a:ext cx="8302672" cy="3276600"/>
          </a:xfrm>
        </p:spPr>
        <p:txBody>
          <a:bodyPr/>
          <a:lstStyle/>
          <a:p>
            <a:r>
              <a:rPr lang="en-US" b="1" dirty="0"/>
              <a:t>Colossians 3:22</a:t>
            </a:r>
            <a:r>
              <a:rPr lang="en-US" dirty="0"/>
              <a:t>  (NLT) </a:t>
            </a:r>
          </a:p>
          <a:p>
            <a:pPr>
              <a:lnSpc>
                <a:spcPct val="114000"/>
              </a:lnSpc>
              <a:spcBef>
                <a:spcPts val="0"/>
              </a:spcBef>
            </a:pPr>
            <a:r>
              <a:rPr lang="en-US" baseline="30000" dirty="0"/>
              <a:t>22</a:t>
            </a:r>
            <a:r>
              <a:rPr lang="en-US" dirty="0"/>
              <a:t> Slaves, obey your earthly masters in everything you do. Try to please them all the time, not just when they are watching you. Serve them sincerely because of your reverent fear of the Lord.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EF4F6DF-4A04-D778-1E7A-A62742E4EA80}"/>
              </a:ext>
            </a:extLst>
          </p:cNvPr>
          <p:cNvSpPr>
            <a:spLocks noGrp="1"/>
          </p:cNvSpPr>
          <p:nvPr>
            <p:ph type="subTitle" idx="1"/>
          </p:nvPr>
        </p:nvSpPr>
        <p:spPr>
          <a:xfrm>
            <a:off x="762000" y="3505200"/>
            <a:ext cx="7772400" cy="3048000"/>
          </a:xfrm>
        </p:spPr>
        <p:txBody>
          <a:bodyPr/>
          <a:lstStyle/>
          <a:p>
            <a:pPr marL="0" marR="0">
              <a:spcBef>
                <a:spcPts val="0"/>
              </a:spcBef>
              <a:spcAft>
                <a:spcPts val="0"/>
              </a:spcAft>
            </a:pPr>
            <a:r>
              <a:rPr lang="en-US" sz="3200" baseline="30000" dirty="0">
                <a:effectLst/>
                <a:latin typeface="Arial" panose="020B0604020202020204" pitchFamily="34" charset="0"/>
                <a:ea typeface="Times New Roman" panose="02020603050405020304" pitchFamily="18" charset="0"/>
                <a:cs typeface="Times New Roman" panose="02020603050405020304" pitchFamily="18" charset="0"/>
              </a:rPr>
              <a:t>22</a:t>
            </a:r>
            <a:r>
              <a:rPr lang="en-US" sz="32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3200" b="1" dirty="0">
                <a:solidFill>
                  <a:srgbClr val="9BEEFF"/>
                </a:solidFill>
                <a:effectLst/>
                <a:latin typeface="Arial" panose="020B0604020202020204" pitchFamily="34" charset="0"/>
                <a:ea typeface="Times New Roman" panose="02020603050405020304" pitchFamily="18" charset="0"/>
                <a:cs typeface="Times New Roman" panose="02020603050405020304" pitchFamily="18" charset="0"/>
              </a:rPr>
              <a:t>Slaves</a:t>
            </a:r>
            <a:r>
              <a:rPr lang="en-US" sz="3200" dirty="0">
                <a:solidFill>
                  <a:srgbClr val="9BEEFF"/>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b="1" dirty="0">
                <a:solidFill>
                  <a:srgbClr val="9BEEFF"/>
                </a:solidFill>
                <a:effectLst/>
                <a:latin typeface="Arial" panose="020B0604020202020204" pitchFamily="34" charset="0"/>
                <a:ea typeface="Times New Roman" panose="02020603050405020304" pitchFamily="18" charset="0"/>
                <a:cs typeface="Times New Roman" panose="02020603050405020304" pitchFamily="18" charset="0"/>
              </a:rPr>
              <a:t>OBEY</a:t>
            </a:r>
            <a:r>
              <a:rPr lang="en-US" sz="3200" dirty="0">
                <a:solidFill>
                  <a:srgbClr val="9BEEFF"/>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a:effectLst/>
                <a:latin typeface="Arial" panose="020B0604020202020204" pitchFamily="34" charset="0"/>
                <a:ea typeface="Times New Roman" panose="02020603050405020304" pitchFamily="18" charset="0"/>
                <a:cs typeface="Times New Roman" panose="02020603050405020304" pitchFamily="18" charset="0"/>
              </a:rPr>
              <a:t>your earthly masters </a:t>
            </a:r>
          </a:p>
          <a:p>
            <a:pPr marL="0" marR="0">
              <a:spcBef>
                <a:spcPts val="0"/>
              </a:spcBef>
              <a:spcAft>
                <a:spcPts val="0"/>
              </a:spcAft>
            </a:pPr>
            <a:r>
              <a:rPr lang="en-US" sz="3200" dirty="0">
                <a:effectLst/>
                <a:latin typeface="Arial" panose="020B0604020202020204" pitchFamily="34" charset="0"/>
                <a:ea typeface="Times New Roman" panose="02020603050405020304" pitchFamily="18" charset="0"/>
                <a:cs typeface="Times New Roman" panose="02020603050405020304" pitchFamily="18" charset="0"/>
              </a:rPr>
              <a:t>in Everything...  </a:t>
            </a:r>
          </a:p>
          <a:p>
            <a:pPr marL="0" marR="0">
              <a:spcBef>
                <a:spcPts val="0"/>
              </a:spcBef>
              <a:spcAft>
                <a:spcPts val="0"/>
              </a:spcAft>
            </a:pPr>
            <a:r>
              <a:rPr lang="en-US" sz="3200" baseline="30000" dirty="0">
                <a:effectLst/>
                <a:latin typeface="Arial" panose="020B0604020202020204" pitchFamily="34" charset="0"/>
                <a:ea typeface="Times New Roman" panose="02020603050405020304" pitchFamily="18" charset="0"/>
                <a:cs typeface="Times New Roman" panose="02020603050405020304" pitchFamily="18" charset="0"/>
              </a:rPr>
              <a:t>23</a:t>
            </a:r>
            <a:r>
              <a:rPr lang="en-US" sz="32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3200" b="1" dirty="0">
                <a:solidFill>
                  <a:srgbClr val="BEFF7D"/>
                </a:solidFill>
                <a:effectLst/>
                <a:latin typeface="Arial" panose="020B0604020202020204" pitchFamily="34" charset="0"/>
                <a:ea typeface="Times New Roman" panose="02020603050405020304" pitchFamily="18" charset="0"/>
                <a:cs typeface="Times New Roman" panose="02020603050405020304" pitchFamily="18" charset="0"/>
              </a:rPr>
              <a:t>Whatever you do</a:t>
            </a:r>
            <a:r>
              <a:rPr lang="en-US" sz="3200" dirty="0">
                <a:effectLst/>
                <a:latin typeface="Arial" panose="020B0604020202020204" pitchFamily="34" charset="0"/>
                <a:ea typeface="Times New Roman" panose="02020603050405020304" pitchFamily="18" charset="0"/>
                <a:cs typeface="Times New Roman" panose="02020603050405020304" pitchFamily="18" charset="0"/>
              </a:rPr>
              <a:t>, work at it with </a:t>
            </a:r>
          </a:p>
          <a:p>
            <a:pPr marL="0" marR="0">
              <a:spcBef>
                <a:spcPts val="0"/>
              </a:spcBef>
              <a:spcAft>
                <a:spcPts val="0"/>
              </a:spcAft>
            </a:pPr>
            <a:r>
              <a:rPr lang="en-US" sz="3200" b="1" dirty="0">
                <a:effectLst/>
                <a:latin typeface="Arial" panose="020B0604020202020204" pitchFamily="34" charset="0"/>
                <a:ea typeface="Times New Roman" panose="02020603050405020304" pitchFamily="18" charset="0"/>
                <a:cs typeface="Times New Roman" panose="02020603050405020304" pitchFamily="18" charset="0"/>
              </a:rPr>
              <a:t>ALL your heart</a:t>
            </a:r>
            <a:r>
              <a:rPr lang="en-US" sz="32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3200" b="1" dirty="0">
                <a:solidFill>
                  <a:srgbClr val="FFFF75"/>
                </a:solidFill>
                <a:effectLst/>
                <a:latin typeface="Arial" panose="020B0604020202020204" pitchFamily="34" charset="0"/>
                <a:ea typeface="Times New Roman" panose="02020603050405020304" pitchFamily="18" charset="0"/>
                <a:cs typeface="Times New Roman" panose="02020603050405020304" pitchFamily="18" charset="0"/>
              </a:rPr>
              <a:t>as working for the Lord</a:t>
            </a:r>
            <a:r>
              <a:rPr lang="en-US" sz="3200" dirty="0">
                <a:solidFill>
                  <a:srgbClr val="FFFF7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dirty="0">
                <a:solidFill>
                  <a:srgbClr val="FFFF75"/>
                </a:solidFill>
                <a:effectLst/>
                <a:latin typeface="Arial Black" panose="020B0A04020102020204" pitchFamily="34" charset="0"/>
                <a:ea typeface="Times New Roman" panose="02020603050405020304" pitchFamily="18" charset="0"/>
                <a:cs typeface="Times New Roman" panose="02020603050405020304" pitchFamily="18" charset="0"/>
              </a:rPr>
              <a:t>NOT</a:t>
            </a:r>
            <a:r>
              <a:rPr lang="en-US" sz="3200" dirty="0">
                <a:solidFill>
                  <a:srgbClr val="FFFF75"/>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200" b="1" dirty="0">
                <a:solidFill>
                  <a:srgbClr val="FFFF75"/>
                </a:solidFill>
                <a:effectLst/>
                <a:latin typeface="Arial" panose="020B0604020202020204" pitchFamily="34" charset="0"/>
                <a:ea typeface="Times New Roman" panose="02020603050405020304" pitchFamily="18" charset="0"/>
                <a:cs typeface="Times New Roman" panose="02020603050405020304" pitchFamily="18" charset="0"/>
              </a:rPr>
              <a:t>for men</a:t>
            </a:r>
            <a:r>
              <a:rPr lang="en-US" sz="3200" dirty="0">
                <a:solidFill>
                  <a:srgbClr val="FFFF75"/>
                </a:solidFill>
                <a:effectLst/>
                <a:latin typeface="Arial" panose="020B0604020202020204" pitchFamily="34" charset="0"/>
                <a:ea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2027441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EF4F6DF-4A04-D778-1E7A-A62742E4EA80}"/>
              </a:ext>
            </a:extLst>
          </p:cNvPr>
          <p:cNvSpPr>
            <a:spLocks noGrp="1"/>
          </p:cNvSpPr>
          <p:nvPr>
            <p:ph type="subTitle" idx="1"/>
          </p:nvPr>
        </p:nvSpPr>
        <p:spPr>
          <a:xfrm>
            <a:off x="152400" y="3429000"/>
            <a:ext cx="8839200" cy="2971800"/>
          </a:xfrm>
        </p:spPr>
        <p:txBody>
          <a:bodyPr/>
          <a:lstStyle/>
          <a:p>
            <a:r>
              <a:rPr lang="en-US" sz="2800" dirty="0"/>
              <a:t>Galatians 3:28 </a:t>
            </a:r>
            <a:r>
              <a:rPr lang="en-US" sz="2400" dirty="0"/>
              <a:t>(NIV)</a:t>
            </a:r>
            <a:r>
              <a:rPr lang="en-US" dirty="0"/>
              <a:t>  </a:t>
            </a:r>
          </a:p>
          <a:p>
            <a:r>
              <a:rPr lang="en-US" dirty="0"/>
              <a:t>There is neither </a:t>
            </a:r>
            <a:r>
              <a:rPr lang="en-US" b="1" dirty="0"/>
              <a:t>Jew</a:t>
            </a:r>
            <a:r>
              <a:rPr lang="en-US" dirty="0"/>
              <a:t> nor </a:t>
            </a:r>
            <a:r>
              <a:rPr lang="en-US" b="1" dirty="0"/>
              <a:t>Greek</a:t>
            </a:r>
            <a:r>
              <a:rPr lang="en-US" dirty="0"/>
              <a:t>, </a:t>
            </a:r>
          </a:p>
          <a:p>
            <a:r>
              <a:rPr lang="en-US" b="1" dirty="0">
                <a:solidFill>
                  <a:srgbClr val="9BEEFF"/>
                </a:solidFill>
                <a:latin typeface="Arial Black" panose="020B0A04020102020204" pitchFamily="34" charset="0"/>
              </a:rPr>
              <a:t>Slave</a:t>
            </a:r>
            <a:r>
              <a:rPr lang="en-US" dirty="0"/>
              <a:t> </a:t>
            </a:r>
            <a:r>
              <a:rPr lang="en-US" b="1" dirty="0"/>
              <a:t>nor </a:t>
            </a:r>
            <a:r>
              <a:rPr lang="en-US" b="1" dirty="0">
                <a:solidFill>
                  <a:srgbClr val="BEFF7D"/>
                </a:solidFill>
                <a:latin typeface="Arial Black" panose="020B0A04020102020204" pitchFamily="34" charset="0"/>
              </a:rPr>
              <a:t>Free</a:t>
            </a:r>
            <a:r>
              <a:rPr lang="en-US" dirty="0"/>
              <a:t>, </a:t>
            </a:r>
            <a:r>
              <a:rPr lang="en-US" b="1" dirty="0"/>
              <a:t>male</a:t>
            </a:r>
            <a:r>
              <a:rPr lang="en-US" dirty="0"/>
              <a:t> nor </a:t>
            </a:r>
            <a:r>
              <a:rPr lang="en-US" b="1" dirty="0"/>
              <a:t>female</a:t>
            </a:r>
            <a:r>
              <a:rPr lang="en-US" dirty="0"/>
              <a:t>, </a:t>
            </a:r>
          </a:p>
          <a:p>
            <a:r>
              <a:rPr lang="en-US" dirty="0">
                <a:solidFill>
                  <a:srgbClr val="FFFF75"/>
                </a:solidFill>
              </a:rPr>
              <a:t>for </a:t>
            </a:r>
            <a:r>
              <a:rPr lang="en-US" b="1" dirty="0">
                <a:solidFill>
                  <a:srgbClr val="FFFF75"/>
                </a:solidFill>
              </a:rPr>
              <a:t>you are </a:t>
            </a:r>
            <a:r>
              <a:rPr lang="en-US" b="1" dirty="0">
                <a:solidFill>
                  <a:srgbClr val="FFFF75"/>
                </a:solidFill>
                <a:latin typeface="Arial Black" panose="020B0A04020102020204" pitchFamily="34" charset="0"/>
              </a:rPr>
              <a:t>ALL ONE</a:t>
            </a:r>
            <a:r>
              <a:rPr lang="en-US" dirty="0">
                <a:solidFill>
                  <a:srgbClr val="FFFF75"/>
                </a:solidFill>
                <a:latin typeface="Arial Black" panose="020B0A04020102020204" pitchFamily="34" charset="0"/>
              </a:rPr>
              <a:t> </a:t>
            </a:r>
          </a:p>
          <a:p>
            <a:r>
              <a:rPr lang="en-US" dirty="0">
                <a:solidFill>
                  <a:srgbClr val="FFFF75"/>
                </a:solidFill>
                <a:latin typeface="Arial Black" panose="020B0A04020102020204" pitchFamily="34" charset="0"/>
              </a:rPr>
              <a:t>IN</a:t>
            </a:r>
            <a:r>
              <a:rPr lang="en-US" dirty="0">
                <a:solidFill>
                  <a:srgbClr val="FFFF75"/>
                </a:solidFill>
              </a:rPr>
              <a:t> </a:t>
            </a:r>
            <a:r>
              <a:rPr lang="en-US" b="1" dirty="0">
                <a:solidFill>
                  <a:srgbClr val="FFFF75"/>
                </a:solidFill>
              </a:rPr>
              <a:t>Christ Jesus</a:t>
            </a:r>
            <a:r>
              <a:rPr lang="en-US" dirty="0">
                <a:solidFill>
                  <a:srgbClr val="FFFF75"/>
                </a:solidFill>
              </a:rPr>
              <a:t>. </a:t>
            </a:r>
          </a:p>
        </p:txBody>
      </p:sp>
    </p:spTree>
    <p:extLst>
      <p:ext uri="{BB962C8B-B14F-4D97-AF65-F5344CB8AC3E}">
        <p14:creationId xmlns:p14="http://schemas.microsoft.com/office/powerpoint/2010/main" val="2531372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EF4F6DF-4A04-D778-1E7A-A62742E4EA80}"/>
              </a:ext>
            </a:extLst>
          </p:cNvPr>
          <p:cNvSpPr>
            <a:spLocks noGrp="1"/>
          </p:cNvSpPr>
          <p:nvPr>
            <p:ph type="subTitle" idx="1"/>
          </p:nvPr>
        </p:nvSpPr>
        <p:spPr>
          <a:xfrm>
            <a:off x="266700" y="3429000"/>
            <a:ext cx="8610600" cy="2057400"/>
          </a:xfrm>
        </p:spPr>
        <p:txBody>
          <a:bodyPr/>
          <a:lstStyle/>
          <a:p>
            <a:r>
              <a:rPr lang="en-US" baseline="30000" dirty="0"/>
              <a:t>23</a:t>
            </a:r>
            <a:r>
              <a:rPr lang="en-US" dirty="0"/>
              <a:t> </a:t>
            </a:r>
            <a:r>
              <a:rPr lang="en-US" b="1" dirty="0"/>
              <a:t>Whatever you do</a:t>
            </a:r>
            <a:r>
              <a:rPr lang="en-US" dirty="0"/>
              <a:t>, work at it with </a:t>
            </a:r>
          </a:p>
          <a:p>
            <a:r>
              <a:rPr lang="en-US" b="1" dirty="0">
                <a:solidFill>
                  <a:srgbClr val="FFFF75"/>
                </a:solidFill>
                <a:latin typeface="Arial Black" panose="020B0A04020102020204" pitchFamily="34" charset="0"/>
              </a:rPr>
              <a:t>ALL</a:t>
            </a:r>
            <a:r>
              <a:rPr lang="en-US" b="1" dirty="0">
                <a:solidFill>
                  <a:srgbClr val="FFFF75"/>
                </a:solidFill>
              </a:rPr>
              <a:t> your heart</a:t>
            </a:r>
            <a:r>
              <a:rPr lang="en-US" dirty="0"/>
              <a:t>, </a:t>
            </a:r>
            <a:r>
              <a:rPr lang="en-US" b="1" dirty="0">
                <a:solidFill>
                  <a:srgbClr val="9BEEFF"/>
                </a:solidFill>
              </a:rPr>
              <a:t>AS working for the </a:t>
            </a:r>
            <a:r>
              <a:rPr lang="en-US" b="1" dirty="0">
                <a:solidFill>
                  <a:srgbClr val="9BEEFF"/>
                </a:solidFill>
                <a:latin typeface="Arial Black" panose="020B0A04020102020204" pitchFamily="34" charset="0"/>
              </a:rPr>
              <a:t>Lord</a:t>
            </a:r>
            <a:r>
              <a:rPr lang="en-US" dirty="0"/>
              <a:t>, </a:t>
            </a:r>
          </a:p>
          <a:p>
            <a:r>
              <a:rPr lang="en-US" dirty="0"/>
              <a:t>NOT </a:t>
            </a:r>
            <a:r>
              <a:rPr lang="en-US" b="1" dirty="0"/>
              <a:t>for men</a:t>
            </a:r>
            <a:r>
              <a:rPr lang="en-US" dirty="0"/>
              <a:t>...</a:t>
            </a:r>
          </a:p>
        </p:txBody>
      </p:sp>
    </p:spTree>
    <p:extLst>
      <p:ext uri="{BB962C8B-B14F-4D97-AF65-F5344CB8AC3E}">
        <p14:creationId xmlns:p14="http://schemas.microsoft.com/office/powerpoint/2010/main" val="452668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9678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EF4F6DF-4A04-D778-1E7A-A62742E4EA80}"/>
              </a:ext>
            </a:extLst>
          </p:cNvPr>
          <p:cNvSpPr>
            <a:spLocks noGrp="1"/>
          </p:cNvSpPr>
          <p:nvPr>
            <p:ph type="subTitle" idx="1"/>
          </p:nvPr>
        </p:nvSpPr>
        <p:spPr>
          <a:xfrm>
            <a:off x="266700" y="3429000"/>
            <a:ext cx="8610600" cy="3124200"/>
          </a:xfrm>
        </p:spPr>
        <p:txBody>
          <a:bodyPr/>
          <a:lstStyle/>
          <a:p>
            <a:r>
              <a:rPr lang="en-US" sz="2800" dirty="0"/>
              <a:t>Ephesians 6:9 </a:t>
            </a:r>
            <a:r>
              <a:rPr lang="en-US" sz="1800" dirty="0"/>
              <a:t>(NLT)  </a:t>
            </a:r>
            <a:endParaRPr lang="en-US" sz="2400" dirty="0"/>
          </a:p>
          <a:p>
            <a:r>
              <a:rPr lang="en-US" b="1" dirty="0"/>
              <a:t>Masters</a:t>
            </a:r>
            <a:r>
              <a:rPr lang="en-US" dirty="0"/>
              <a:t>, treat your slaves in the same way. </a:t>
            </a:r>
          </a:p>
          <a:p>
            <a:r>
              <a:rPr lang="en-US" dirty="0"/>
              <a:t>Don’t threaten them; </a:t>
            </a:r>
            <a:r>
              <a:rPr lang="en-US" b="1" dirty="0">
                <a:solidFill>
                  <a:srgbClr val="FFFF75"/>
                </a:solidFill>
              </a:rPr>
              <a:t>Remember</a:t>
            </a:r>
            <a:r>
              <a:rPr lang="en-US" dirty="0">
                <a:solidFill>
                  <a:srgbClr val="FFFF75"/>
                </a:solidFill>
              </a:rPr>
              <a:t>, </a:t>
            </a:r>
            <a:r>
              <a:rPr lang="en-US" b="1" dirty="0">
                <a:solidFill>
                  <a:srgbClr val="FFFF75"/>
                </a:solidFill>
              </a:rPr>
              <a:t>you both </a:t>
            </a:r>
          </a:p>
          <a:p>
            <a:r>
              <a:rPr lang="en-US" b="1" dirty="0">
                <a:solidFill>
                  <a:srgbClr val="FFFF75"/>
                </a:solidFill>
              </a:rPr>
              <a:t>have the same </a:t>
            </a:r>
            <a:r>
              <a:rPr lang="en-US" b="1" dirty="0">
                <a:solidFill>
                  <a:srgbClr val="FFFF75"/>
                </a:solidFill>
                <a:latin typeface="Arial Black" panose="020B0A04020102020204" pitchFamily="34" charset="0"/>
              </a:rPr>
              <a:t>Master</a:t>
            </a:r>
            <a:r>
              <a:rPr lang="en-US" dirty="0">
                <a:solidFill>
                  <a:srgbClr val="FFFF75"/>
                </a:solidFill>
              </a:rPr>
              <a:t> </a:t>
            </a:r>
            <a:r>
              <a:rPr lang="en-US" b="1" dirty="0">
                <a:solidFill>
                  <a:srgbClr val="FFFF75"/>
                </a:solidFill>
              </a:rPr>
              <a:t>in heaven</a:t>
            </a:r>
            <a:r>
              <a:rPr lang="en-US" b="1" dirty="0"/>
              <a:t>, </a:t>
            </a:r>
          </a:p>
          <a:p>
            <a:r>
              <a:rPr lang="en-US" dirty="0">
                <a:solidFill>
                  <a:srgbClr val="9BEEFF"/>
                </a:solidFill>
              </a:rPr>
              <a:t>and </a:t>
            </a:r>
            <a:r>
              <a:rPr lang="en-US" b="1" dirty="0">
                <a:solidFill>
                  <a:srgbClr val="9BEEFF"/>
                </a:solidFill>
                <a:latin typeface="Arial Black" panose="020B0A04020102020204" pitchFamily="34" charset="0"/>
              </a:rPr>
              <a:t>HE</a:t>
            </a:r>
            <a:r>
              <a:rPr lang="en-US" b="1" dirty="0">
                <a:solidFill>
                  <a:srgbClr val="9BEEFF"/>
                </a:solidFill>
              </a:rPr>
              <a:t> has NO </a:t>
            </a:r>
            <a:r>
              <a:rPr lang="en-US" b="1" dirty="0">
                <a:solidFill>
                  <a:srgbClr val="9BEEFF"/>
                </a:solidFill>
                <a:latin typeface="Arial Black" panose="020B0A04020102020204" pitchFamily="34" charset="0"/>
              </a:rPr>
              <a:t>Favorites</a:t>
            </a:r>
            <a:r>
              <a:rPr lang="en-US" b="1" dirty="0">
                <a:solidFill>
                  <a:srgbClr val="9BEEFF"/>
                </a:solidFill>
              </a:rPr>
              <a:t>.</a:t>
            </a:r>
            <a:r>
              <a:rPr lang="en-US" dirty="0">
                <a:solidFill>
                  <a:srgbClr val="9BEEFF"/>
                </a:solidFill>
              </a:rPr>
              <a:t> </a:t>
            </a:r>
          </a:p>
        </p:txBody>
      </p:sp>
    </p:spTree>
    <p:extLst>
      <p:ext uri="{BB962C8B-B14F-4D97-AF65-F5344CB8AC3E}">
        <p14:creationId xmlns:p14="http://schemas.microsoft.com/office/powerpoint/2010/main" val="290737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EF4F6DF-4A04-D778-1E7A-A62742E4EA80}"/>
              </a:ext>
            </a:extLst>
          </p:cNvPr>
          <p:cNvSpPr>
            <a:spLocks noGrp="1"/>
          </p:cNvSpPr>
          <p:nvPr>
            <p:ph type="subTitle" idx="1"/>
          </p:nvPr>
        </p:nvSpPr>
        <p:spPr>
          <a:xfrm>
            <a:off x="914400" y="3886200"/>
            <a:ext cx="7315200" cy="1752600"/>
          </a:xfrm>
        </p:spPr>
        <p:txBody>
          <a:bodyPr/>
          <a:lstStyle/>
          <a:p>
            <a:r>
              <a:rPr lang="en-US" sz="2800" dirty="0"/>
              <a:t>Galatians 6:7 </a:t>
            </a:r>
            <a:r>
              <a:rPr lang="en-US" sz="2400" dirty="0"/>
              <a:t>(NIV) </a:t>
            </a:r>
          </a:p>
          <a:p>
            <a:r>
              <a:rPr lang="en-US" sz="3600" dirty="0"/>
              <a:t>...A man </a:t>
            </a:r>
            <a:r>
              <a:rPr lang="en-US" sz="3600" b="1" dirty="0">
                <a:solidFill>
                  <a:srgbClr val="BEFF7D"/>
                </a:solidFill>
                <a:latin typeface="Arial Black" panose="020B0A04020102020204" pitchFamily="34" charset="0"/>
              </a:rPr>
              <a:t>Reaps</a:t>
            </a:r>
            <a:r>
              <a:rPr lang="en-US" sz="3600" b="1" dirty="0">
                <a:solidFill>
                  <a:srgbClr val="BEFF7D"/>
                </a:solidFill>
              </a:rPr>
              <a:t> what he </a:t>
            </a:r>
            <a:r>
              <a:rPr lang="en-US" sz="3600" b="1" dirty="0">
                <a:solidFill>
                  <a:srgbClr val="BEFF7D"/>
                </a:solidFill>
                <a:latin typeface="Arial Black" panose="020B0A04020102020204" pitchFamily="34" charset="0"/>
              </a:rPr>
              <a:t>Sows</a:t>
            </a:r>
            <a:r>
              <a:rPr lang="en-US" sz="3600" dirty="0"/>
              <a:t>.</a:t>
            </a:r>
          </a:p>
        </p:txBody>
      </p:sp>
    </p:spTree>
    <p:extLst>
      <p:ext uri="{BB962C8B-B14F-4D97-AF65-F5344CB8AC3E}">
        <p14:creationId xmlns:p14="http://schemas.microsoft.com/office/powerpoint/2010/main" val="845002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4254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9E149-A53A-3D22-5294-AD490C846F45}"/>
              </a:ext>
            </a:extLst>
          </p:cNvPr>
          <p:cNvSpPr>
            <a:spLocks noGrp="1"/>
          </p:cNvSpPr>
          <p:nvPr>
            <p:ph type="title"/>
          </p:nvPr>
        </p:nvSpPr>
        <p:spPr>
          <a:xfrm>
            <a:off x="28832" y="3429000"/>
            <a:ext cx="9115168" cy="838200"/>
          </a:xfrm>
        </p:spPr>
        <p:txBody>
          <a:bodyPr/>
          <a:lstStyle/>
          <a:p>
            <a:pPr algn="l"/>
            <a:r>
              <a:rPr lang="en-US" sz="30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Overlapping areas in which Believers Function</a:t>
            </a:r>
            <a:endParaRPr lang="en-US" sz="3000" dirty="0">
              <a:solidFill>
                <a:srgbClr val="FFFF00"/>
              </a:solidFill>
            </a:endParaRPr>
          </a:p>
        </p:txBody>
      </p:sp>
      <p:sp>
        <p:nvSpPr>
          <p:cNvPr id="3" name="Content Placeholder 2">
            <a:extLst>
              <a:ext uri="{FF2B5EF4-FFF2-40B4-BE49-F238E27FC236}">
                <a16:creationId xmlns:a16="http://schemas.microsoft.com/office/drawing/2014/main" id="{A61AB9D1-0B88-8200-B798-D46579B010BC}"/>
              </a:ext>
            </a:extLst>
          </p:cNvPr>
          <p:cNvSpPr>
            <a:spLocks noGrp="1"/>
          </p:cNvSpPr>
          <p:nvPr>
            <p:ph idx="1"/>
          </p:nvPr>
        </p:nvSpPr>
        <p:spPr>
          <a:xfrm>
            <a:off x="304800" y="4267200"/>
            <a:ext cx="8686800" cy="2209800"/>
          </a:xfrm>
        </p:spPr>
        <p:txBody>
          <a:bodyPr/>
          <a:lstStyle/>
          <a:p>
            <a:pPr>
              <a:buFont typeface="Wingdings" panose="05000000000000000000" pitchFamily="2" charset="2"/>
              <a:buChar char="Ø"/>
            </a:pPr>
            <a:r>
              <a:rPr lang="en-US" sz="3000" b="1" dirty="0">
                <a:solidFill>
                  <a:srgbClr val="9BEEFF"/>
                </a:solidFill>
                <a:effectLst/>
                <a:latin typeface="Arial" panose="020B0604020202020204" pitchFamily="34" charset="0"/>
                <a:ea typeface="Times New Roman" panose="02020603050405020304" pitchFamily="18" charset="0"/>
                <a:cs typeface="Times New Roman" panose="02020603050405020304" pitchFamily="18" charset="0"/>
              </a:rPr>
              <a:t>in CHRIST</a:t>
            </a:r>
            <a:r>
              <a:rPr lang="en-US" sz="3000" dirty="0">
                <a:solidFill>
                  <a:srgbClr val="9BEEFF"/>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000" dirty="0">
                <a:effectLst/>
                <a:latin typeface="Arial" panose="020B0604020202020204" pitchFamily="34" charset="0"/>
                <a:ea typeface="Times New Roman" panose="02020603050405020304" pitchFamily="18" charset="0"/>
                <a:cs typeface="Times New Roman" panose="02020603050405020304" pitchFamily="18" charset="0"/>
              </a:rPr>
              <a:t>ALL Believers are </a:t>
            </a:r>
            <a:r>
              <a:rPr lang="en-US" sz="3000" b="1" dirty="0">
                <a:effectLst/>
                <a:latin typeface="Arial" panose="020B0604020202020204" pitchFamily="34" charset="0"/>
                <a:ea typeface="Times New Roman" panose="02020603050405020304" pitchFamily="18" charset="0"/>
                <a:cs typeface="Times New Roman" panose="02020603050405020304" pitchFamily="18" charset="0"/>
              </a:rPr>
              <a:t>IN</a:t>
            </a:r>
            <a:r>
              <a:rPr lang="en-US" sz="30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3000" dirty="0">
                <a:effectLst/>
                <a:latin typeface="Arial Black" panose="020B0A04020102020204" pitchFamily="34" charset="0"/>
                <a:ea typeface="Times New Roman" panose="02020603050405020304" pitchFamily="18" charset="0"/>
                <a:cs typeface="Times New Roman" panose="02020603050405020304" pitchFamily="18" charset="0"/>
              </a:rPr>
              <a:t>Christ</a:t>
            </a:r>
            <a:r>
              <a:rPr lang="en-US" sz="3000" dirty="0">
                <a:effectLst/>
                <a:latin typeface="Arial" panose="020B0604020202020204" pitchFamily="34" charset="0"/>
                <a:ea typeface="Times New Roman" panose="02020603050405020304" pitchFamily="18" charset="0"/>
                <a:cs typeface="Times New Roman" panose="02020603050405020304" pitchFamily="18" charset="0"/>
              </a:rPr>
              <a:t> </a:t>
            </a:r>
          </a:p>
          <a:p>
            <a:pPr>
              <a:buFont typeface="Wingdings" panose="05000000000000000000" pitchFamily="2" charset="2"/>
              <a:buChar char="Ø"/>
            </a:pPr>
            <a:endParaRPr lang="en-US" sz="800" dirty="0">
              <a:effectLst/>
              <a:latin typeface="Arial" panose="020B0604020202020204" pitchFamily="34" charset="0"/>
              <a:ea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3000" b="1" dirty="0">
                <a:solidFill>
                  <a:srgbClr val="BEFF7D"/>
                </a:solidFill>
                <a:effectLst/>
                <a:latin typeface="Arial" panose="020B0604020202020204" pitchFamily="34" charset="0"/>
                <a:ea typeface="Times New Roman" panose="02020603050405020304" pitchFamily="18" charset="0"/>
                <a:cs typeface="Times New Roman" panose="02020603050405020304" pitchFamily="18" charset="0"/>
              </a:rPr>
              <a:t>in the HOUSEHOLD</a:t>
            </a:r>
            <a:r>
              <a:rPr lang="en-US" sz="3000" dirty="0">
                <a:solidFill>
                  <a:srgbClr val="BEFF7D"/>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000" dirty="0">
                <a:effectLst/>
                <a:latin typeface="Arial" panose="020B0604020202020204" pitchFamily="34" charset="0"/>
                <a:ea typeface="Times New Roman" panose="02020603050405020304" pitchFamily="18" charset="0"/>
                <a:cs typeface="Times New Roman" panose="02020603050405020304" pitchFamily="18" charset="0"/>
              </a:rPr>
              <a:t>different Rolls and </a:t>
            </a:r>
          </a:p>
          <a:p>
            <a:pPr marL="0" indent="0">
              <a:buNone/>
            </a:pPr>
            <a:r>
              <a:rPr lang="en-US" sz="3000" dirty="0">
                <a:effectLst/>
                <a:latin typeface="Arial" panose="020B0604020202020204" pitchFamily="34" charset="0"/>
                <a:ea typeface="Times New Roman" panose="02020603050405020304" pitchFamily="18" charset="0"/>
                <a:cs typeface="Times New Roman" panose="02020603050405020304" pitchFamily="18" charset="0"/>
              </a:rPr>
              <a:t>       Responsibilities </a:t>
            </a:r>
          </a:p>
        </p:txBody>
      </p:sp>
    </p:spTree>
    <p:extLst>
      <p:ext uri="{BB962C8B-B14F-4D97-AF65-F5344CB8AC3E}">
        <p14:creationId xmlns:p14="http://schemas.microsoft.com/office/powerpoint/2010/main" val="417043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1AB9D1-0B88-8200-B798-D46579B010BC}"/>
              </a:ext>
            </a:extLst>
          </p:cNvPr>
          <p:cNvSpPr>
            <a:spLocks noGrp="1"/>
          </p:cNvSpPr>
          <p:nvPr>
            <p:ph idx="1"/>
          </p:nvPr>
        </p:nvSpPr>
        <p:spPr>
          <a:xfrm>
            <a:off x="304800" y="3505200"/>
            <a:ext cx="8534400" cy="2438400"/>
          </a:xfrm>
        </p:spPr>
        <p:txBody>
          <a:bodyPr/>
          <a:lstStyle/>
          <a:p>
            <a:pPr>
              <a:buFont typeface="Wingdings" panose="05000000000000000000" pitchFamily="2" charset="2"/>
              <a:buChar char="Ø"/>
            </a:pPr>
            <a:r>
              <a:rPr lang="en-US" sz="3000" b="1" dirty="0">
                <a:solidFill>
                  <a:srgbClr val="FFD88B"/>
                </a:solidFill>
                <a:effectLst/>
                <a:latin typeface="Arial" panose="020B0604020202020204" pitchFamily="34" charset="0"/>
                <a:ea typeface="Times New Roman" panose="02020603050405020304" pitchFamily="18" charset="0"/>
                <a:cs typeface="Times New Roman" panose="02020603050405020304" pitchFamily="18" charset="0"/>
              </a:rPr>
              <a:t>in the CHURCH-</a:t>
            </a:r>
            <a:r>
              <a:rPr lang="en-US" sz="3000" dirty="0">
                <a:solidFill>
                  <a:srgbClr val="FFD88B"/>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000" dirty="0">
                <a:effectLst/>
                <a:latin typeface="Arial" panose="020B0604020202020204" pitchFamily="34" charset="0"/>
                <a:ea typeface="Times New Roman" panose="02020603050405020304" pitchFamily="18" charset="0"/>
                <a:cs typeface="Times New Roman" panose="02020603050405020304" pitchFamily="18" charset="0"/>
              </a:rPr>
              <a:t>ALL believers stand together  </a:t>
            </a:r>
          </a:p>
          <a:p>
            <a:pPr marL="0" indent="0">
              <a:buNone/>
            </a:pPr>
            <a:r>
              <a:rPr lang="en-US" sz="3000" dirty="0">
                <a:latin typeface="Arial" panose="020B0604020202020204" pitchFamily="34" charset="0"/>
                <a:ea typeface="Times New Roman" panose="02020603050405020304" pitchFamily="18" charset="0"/>
                <a:cs typeface="Times New Roman" panose="02020603050405020304" pitchFamily="18" charset="0"/>
              </a:rPr>
              <a:t>      </a:t>
            </a:r>
            <a:r>
              <a:rPr lang="en-US" sz="3000" dirty="0">
                <a:effectLst/>
                <a:latin typeface="Arial" panose="020B0604020202020204" pitchFamily="34" charset="0"/>
                <a:ea typeface="Times New Roman" panose="02020603050405020304" pitchFamily="18" charset="0"/>
                <a:cs typeface="Times New Roman" panose="02020603050405020304" pitchFamily="18" charset="0"/>
              </a:rPr>
              <a:t>at the Cross</a:t>
            </a:r>
          </a:p>
          <a:p>
            <a:pPr marL="0" indent="0">
              <a:buNone/>
            </a:pPr>
            <a:endParaRPr lang="en-US" sz="800" dirty="0">
              <a:effectLst/>
              <a:latin typeface="Arial" panose="020B0604020202020204" pitchFamily="34" charset="0"/>
              <a:ea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3000" b="1" dirty="0">
                <a:solidFill>
                  <a:srgbClr val="FFFF75"/>
                </a:solidFill>
                <a:effectLst/>
                <a:latin typeface="Arial" panose="020B0604020202020204" pitchFamily="34" charset="0"/>
                <a:ea typeface="Times New Roman" panose="02020603050405020304" pitchFamily="18" charset="0"/>
                <a:cs typeface="Times New Roman" panose="02020603050405020304" pitchFamily="18" charset="0"/>
              </a:rPr>
              <a:t>in the STATE-</a:t>
            </a:r>
            <a:r>
              <a:rPr lang="en-US" sz="3000" b="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3000" dirty="0">
                <a:effectLst/>
                <a:latin typeface="Arial" panose="020B0604020202020204" pitchFamily="34" charset="0"/>
                <a:ea typeface="Times New Roman" panose="02020603050405020304" pitchFamily="18" charset="0"/>
                <a:cs typeface="Times New Roman" panose="02020603050405020304" pitchFamily="18" charset="0"/>
              </a:rPr>
              <a:t>ALL Believers answer to </a:t>
            </a:r>
          </a:p>
          <a:p>
            <a:pPr marL="0" indent="0">
              <a:buNone/>
            </a:pPr>
            <a:r>
              <a:rPr lang="en-US" sz="3000" dirty="0">
                <a:latin typeface="Arial" panose="020B0604020202020204" pitchFamily="34" charset="0"/>
                <a:ea typeface="Times New Roman" panose="02020603050405020304" pitchFamily="18" charset="0"/>
                <a:cs typeface="Times New Roman" panose="02020603050405020304" pitchFamily="18" charset="0"/>
              </a:rPr>
              <a:t>      </a:t>
            </a:r>
            <a:r>
              <a:rPr lang="en-US" sz="3000" dirty="0">
                <a:effectLst/>
                <a:latin typeface="Arial" panose="020B0604020202020204" pitchFamily="34" charset="0"/>
                <a:ea typeface="Times New Roman" panose="02020603050405020304" pitchFamily="18" charset="0"/>
                <a:cs typeface="Times New Roman" panose="02020603050405020304" pitchFamily="18" charset="0"/>
              </a:rPr>
              <a:t>governing authorities </a:t>
            </a:r>
            <a:endParaRPr lang="en-US" sz="3000" dirty="0"/>
          </a:p>
        </p:txBody>
      </p:sp>
    </p:spTree>
    <p:extLst>
      <p:ext uri="{BB962C8B-B14F-4D97-AF65-F5344CB8AC3E}">
        <p14:creationId xmlns:p14="http://schemas.microsoft.com/office/powerpoint/2010/main" val="1147257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EF4F6DF-4A04-D778-1E7A-A62742E4EA80}"/>
              </a:ext>
            </a:extLst>
          </p:cNvPr>
          <p:cNvSpPr>
            <a:spLocks noGrp="1"/>
          </p:cNvSpPr>
          <p:nvPr>
            <p:ph type="subTitle" idx="1"/>
          </p:nvPr>
        </p:nvSpPr>
        <p:spPr>
          <a:xfrm>
            <a:off x="114300" y="3398108"/>
            <a:ext cx="8915400" cy="3200400"/>
          </a:xfrm>
        </p:spPr>
        <p:txBody>
          <a:bodyPr/>
          <a:lstStyle/>
          <a:p>
            <a:pPr>
              <a:lnSpc>
                <a:spcPct val="114000"/>
              </a:lnSpc>
              <a:spcBef>
                <a:spcPts val="0"/>
              </a:spcBef>
              <a:spcAft>
                <a:spcPts val="0"/>
              </a:spcAft>
            </a:pPr>
            <a:r>
              <a:rPr lang="en-US" sz="2800" dirty="0">
                <a:latin typeface="Arial" panose="020B0604020202020204" pitchFamily="34" charset="0"/>
                <a:ea typeface="Times New Roman" panose="02020603050405020304" pitchFamily="18" charset="0"/>
                <a:cs typeface="Times New Roman" panose="02020603050405020304" pitchFamily="18" charset="0"/>
              </a:rPr>
              <a:t>Ephesians 2:8–9 </a:t>
            </a:r>
            <a:r>
              <a:rPr lang="en-US" sz="1800" dirty="0">
                <a:latin typeface="Arial" panose="020B0604020202020204" pitchFamily="34" charset="0"/>
                <a:ea typeface="Times New Roman" panose="02020603050405020304" pitchFamily="18" charset="0"/>
                <a:cs typeface="Times New Roman" panose="02020603050405020304" pitchFamily="18" charset="0"/>
              </a:rPr>
              <a:t>(NLT)  </a:t>
            </a:r>
          </a:p>
          <a:p>
            <a:pPr>
              <a:lnSpc>
                <a:spcPct val="114000"/>
              </a:lnSpc>
              <a:spcBef>
                <a:spcPts val="0"/>
              </a:spcBef>
              <a:spcAft>
                <a:spcPts val="0"/>
              </a:spcAft>
            </a:pPr>
            <a:r>
              <a:rPr lang="en-US" sz="3000" b="1" dirty="0">
                <a:solidFill>
                  <a:srgbClr val="FFFF75"/>
                </a:solidFill>
                <a:latin typeface="Arial" panose="020B0604020202020204" pitchFamily="34" charset="0"/>
                <a:ea typeface="Times New Roman" panose="02020603050405020304" pitchFamily="18" charset="0"/>
                <a:cs typeface="Times New Roman" panose="02020603050405020304" pitchFamily="18" charset="0"/>
              </a:rPr>
              <a:t>God </a:t>
            </a:r>
            <a:r>
              <a:rPr lang="en-US" sz="3000" b="1" dirty="0">
                <a:solidFill>
                  <a:srgbClr val="FFFF75"/>
                </a:solidFill>
                <a:latin typeface="Arial Black" panose="020B0A04020102020204" pitchFamily="34" charset="0"/>
                <a:ea typeface="Times New Roman" panose="02020603050405020304" pitchFamily="18" charset="0"/>
                <a:cs typeface="Times New Roman" panose="02020603050405020304" pitchFamily="18" charset="0"/>
              </a:rPr>
              <a:t>saved</a:t>
            </a:r>
            <a:r>
              <a:rPr lang="en-US" sz="3000" b="1" dirty="0">
                <a:solidFill>
                  <a:srgbClr val="FFFF75"/>
                </a:solidFill>
                <a:latin typeface="Arial" panose="020B0604020202020204" pitchFamily="34" charset="0"/>
                <a:ea typeface="Times New Roman" panose="02020603050405020304" pitchFamily="18" charset="0"/>
                <a:cs typeface="Times New Roman" panose="02020603050405020304" pitchFamily="18" charset="0"/>
              </a:rPr>
              <a:t> </a:t>
            </a:r>
            <a:r>
              <a:rPr lang="en-US" sz="3000" dirty="0">
                <a:solidFill>
                  <a:srgbClr val="FFFF75"/>
                </a:solidFill>
                <a:latin typeface="Arial" panose="020B0604020202020204" pitchFamily="34" charset="0"/>
                <a:ea typeface="Times New Roman" panose="02020603050405020304" pitchFamily="18" charset="0"/>
                <a:cs typeface="Times New Roman" panose="02020603050405020304" pitchFamily="18" charset="0"/>
              </a:rPr>
              <a:t>you by </a:t>
            </a:r>
            <a:r>
              <a:rPr lang="en-US" sz="3000" b="1" dirty="0">
                <a:solidFill>
                  <a:srgbClr val="FFFF75"/>
                </a:solidFill>
                <a:latin typeface="Arial" panose="020B0604020202020204" pitchFamily="34" charset="0"/>
                <a:ea typeface="Times New Roman" panose="02020603050405020304" pitchFamily="18" charset="0"/>
                <a:cs typeface="Times New Roman" panose="02020603050405020304" pitchFamily="18" charset="0"/>
              </a:rPr>
              <a:t>His </a:t>
            </a:r>
            <a:r>
              <a:rPr lang="en-US" sz="3000" b="1" dirty="0">
                <a:solidFill>
                  <a:srgbClr val="FFFF75"/>
                </a:solidFill>
                <a:latin typeface="Arial Black" panose="020B0A04020102020204" pitchFamily="34" charset="0"/>
                <a:ea typeface="Times New Roman" panose="02020603050405020304" pitchFamily="18" charset="0"/>
                <a:cs typeface="Times New Roman" panose="02020603050405020304" pitchFamily="18" charset="0"/>
              </a:rPr>
              <a:t>Grace</a:t>
            </a:r>
            <a:r>
              <a:rPr lang="en-US" sz="3000" dirty="0">
                <a:latin typeface="Arial" panose="020B0604020202020204" pitchFamily="34" charset="0"/>
                <a:ea typeface="Times New Roman" panose="02020603050405020304" pitchFamily="18" charset="0"/>
                <a:cs typeface="Times New Roman" panose="02020603050405020304" pitchFamily="18" charset="0"/>
              </a:rPr>
              <a:t> </a:t>
            </a:r>
            <a:r>
              <a:rPr lang="en-US" sz="3000" dirty="0">
                <a:solidFill>
                  <a:srgbClr val="9BEEFF"/>
                </a:solidFill>
                <a:latin typeface="Arial" panose="020B0604020202020204" pitchFamily="34" charset="0"/>
                <a:ea typeface="Times New Roman" panose="02020603050405020304" pitchFamily="18" charset="0"/>
                <a:cs typeface="Times New Roman" panose="02020603050405020304" pitchFamily="18" charset="0"/>
              </a:rPr>
              <a:t>when you </a:t>
            </a:r>
          </a:p>
          <a:p>
            <a:pPr>
              <a:lnSpc>
                <a:spcPct val="114000"/>
              </a:lnSpc>
              <a:spcBef>
                <a:spcPts val="0"/>
              </a:spcBef>
              <a:spcAft>
                <a:spcPts val="0"/>
              </a:spcAft>
            </a:pPr>
            <a:r>
              <a:rPr lang="en-US" sz="3000" dirty="0">
                <a:solidFill>
                  <a:srgbClr val="9BEEFF"/>
                </a:solidFill>
                <a:latin typeface="Arial Black" panose="020B0A04020102020204" pitchFamily="34" charset="0"/>
                <a:ea typeface="Times New Roman" panose="02020603050405020304" pitchFamily="18" charset="0"/>
                <a:cs typeface="Times New Roman" panose="02020603050405020304" pitchFamily="18" charset="0"/>
              </a:rPr>
              <a:t>Believed</a:t>
            </a:r>
            <a:r>
              <a:rPr lang="en-US" sz="3000" dirty="0">
                <a:solidFill>
                  <a:srgbClr val="9BEEFF"/>
                </a:solidFill>
                <a:latin typeface="Arial" panose="020B0604020202020204" pitchFamily="34" charset="0"/>
                <a:ea typeface="Times New Roman" panose="02020603050405020304" pitchFamily="18" charset="0"/>
                <a:cs typeface="Times New Roman" panose="02020603050405020304" pitchFamily="18" charset="0"/>
              </a:rPr>
              <a:t>. </a:t>
            </a:r>
            <a:r>
              <a:rPr lang="en-US" sz="3000" dirty="0">
                <a:latin typeface="Arial" panose="020B0604020202020204" pitchFamily="34" charset="0"/>
                <a:ea typeface="Times New Roman" panose="02020603050405020304" pitchFamily="18" charset="0"/>
                <a:cs typeface="Times New Roman" panose="02020603050405020304" pitchFamily="18" charset="0"/>
              </a:rPr>
              <a:t>And you can’t take credit for this; </a:t>
            </a:r>
          </a:p>
          <a:p>
            <a:pPr>
              <a:lnSpc>
                <a:spcPct val="114000"/>
              </a:lnSpc>
              <a:spcBef>
                <a:spcPts val="0"/>
              </a:spcBef>
              <a:spcAft>
                <a:spcPts val="0"/>
              </a:spcAft>
            </a:pPr>
            <a:r>
              <a:rPr lang="en-US" sz="3000" dirty="0">
                <a:latin typeface="Arial" panose="020B0604020202020204" pitchFamily="34" charset="0"/>
                <a:ea typeface="Times New Roman" panose="02020603050405020304" pitchFamily="18" charset="0"/>
                <a:cs typeface="Times New Roman" panose="02020603050405020304" pitchFamily="18" charset="0"/>
              </a:rPr>
              <a:t>it is a </a:t>
            </a:r>
            <a:r>
              <a:rPr lang="en-US" sz="3000" b="1" dirty="0">
                <a:solidFill>
                  <a:srgbClr val="BEFF7D"/>
                </a:solidFill>
                <a:latin typeface="Arial Black" panose="020B0A04020102020204" pitchFamily="34" charset="0"/>
                <a:ea typeface="Times New Roman" panose="02020603050405020304" pitchFamily="18" charset="0"/>
                <a:cs typeface="Times New Roman" panose="02020603050405020304" pitchFamily="18" charset="0"/>
              </a:rPr>
              <a:t>GIFT</a:t>
            </a:r>
            <a:r>
              <a:rPr lang="en-US" sz="3000" b="1" dirty="0">
                <a:solidFill>
                  <a:srgbClr val="BEFF7D"/>
                </a:solidFill>
                <a:latin typeface="Arial" panose="020B0604020202020204" pitchFamily="34" charset="0"/>
                <a:ea typeface="Times New Roman" panose="02020603050405020304" pitchFamily="18" charset="0"/>
                <a:cs typeface="Times New Roman" panose="02020603050405020304" pitchFamily="18" charset="0"/>
              </a:rPr>
              <a:t> from God</a:t>
            </a:r>
            <a:r>
              <a:rPr lang="en-US" sz="3000" dirty="0">
                <a:latin typeface="Arial" panose="020B0604020202020204" pitchFamily="34" charset="0"/>
                <a:ea typeface="Times New Roman" panose="02020603050405020304" pitchFamily="18" charset="0"/>
                <a:cs typeface="Times New Roman" panose="02020603050405020304" pitchFamily="18" charset="0"/>
              </a:rPr>
              <a:t>. </a:t>
            </a:r>
            <a:r>
              <a:rPr lang="en-US" sz="3000" baseline="30000" dirty="0">
                <a:latin typeface="Arial" panose="020B0604020202020204" pitchFamily="34" charset="0"/>
                <a:ea typeface="Times New Roman" panose="02020603050405020304" pitchFamily="18" charset="0"/>
                <a:cs typeface="Times New Roman" panose="02020603050405020304" pitchFamily="18" charset="0"/>
              </a:rPr>
              <a:t>9</a:t>
            </a:r>
            <a:r>
              <a:rPr lang="en-US" sz="3000" dirty="0">
                <a:latin typeface="Arial" panose="020B0604020202020204" pitchFamily="34" charset="0"/>
                <a:ea typeface="Times New Roman" panose="02020603050405020304" pitchFamily="18" charset="0"/>
                <a:cs typeface="Times New Roman" panose="02020603050405020304" pitchFamily="18" charset="0"/>
              </a:rPr>
              <a:t> </a:t>
            </a:r>
            <a:r>
              <a:rPr lang="en-US" sz="3000" b="1" dirty="0">
                <a:latin typeface="Arial" panose="020B0604020202020204" pitchFamily="34" charset="0"/>
                <a:ea typeface="Times New Roman" panose="02020603050405020304" pitchFamily="18" charset="0"/>
                <a:cs typeface="Times New Roman" panose="02020603050405020304" pitchFamily="18" charset="0"/>
              </a:rPr>
              <a:t>Salvation</a:t>
            </a:r>
            <a:r>
              <a:rPr lang="en-US" sz="3000" dirty="0">
                <a:latin typeface="Arial" panose="020B0604020202020204" pitchFamily="34" charset="0"/>
                <a:ea typeface="Times New Roman" panose="02020603050405020304" pitchFamily="18" charset="0"/>
                <a:cs typeface="Times New Roman" panose="02020603050405020304" pitchFamily="18" charset="0"/>
              </a:rPr>
              <a:t> is </a:t>
            </a:r>
            <a:r>
              <a:rPr lang="en-US" sz="3000" b="1" dirty="0">
                <a:latin typeface="Arial" panose="020B0604020202020204" pitchFamily="34" charset="0"/>
                <a:ea typeface="Times New Roman" panose="02020603050405020304" pitchFamily="18" charset="0"/>
                <a:cs typeface="Times New Roman" panose="02020603050405020304" pitchFamily="18" charset="0"/>
              </a:rPr>
              <a:t>not a reward</a:t>
            </a:r>
            <a:r>
              <a:rPr lang="en-US" sz="3000" dirty="0">
                <a:latin typeface="Arial" panose="020B0604020202020204" pitchFamily="34" charset="0"/>
                <a:ea typeface="Times New Roman" panose="02020603050405020304" pitchFamily="18" charset="0"/>
                <a:cs typeface="Times New Roman" panose="02020603050405020304" pitchFamily="18" charset="0"/>
              </a:rPr>
              <a:t> for the good things we have done, so none of us can boast about it. </a:t>
            </a:r>
          </a:p>
        </p:txBody>
      </p:sp>
    </p:spTree>
    <p:extLst>
      <p:ext uri="{BB962C8B-B14F-4D97-AF65-F5344CB8AC3E}">
        <p14:creationId xmlns:p14="http://schemas.microsoft.com/office/powerpoint/2010/main" val="1823278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subTitle" idx="1"/>
          </p:nvPr>
        </p:nvSpPr>
        <p:spPr>
          <a:xfrm>
            <a:off x="342900" y="3429000"/>
            <a:ext cx="8458200" cy="3200400"/>
          </a:xfrm>
        </p:spPr>
        <p:txBody>
          <a:bodyPr/>
          <a:lstStyle/>
          <a:p>
            <a:pPr>
              <a:lnSpc>
                <a:spcPct val="114000"/>
              </a:lnSpc>
              <a:spcBef>
                <a:spcPts val="0"/>
              </a:spcBef>
            </a:pPr>
            <a:r>
              <a:rPr lang="en-US" b="1" baseline="30000" dirty="0"/>
              <a:t>23</a:t>
            </a:r>
            <a:r>
              <a:rPr lang="en-US" dirty="0"/>
              <a:t> Work willingly at whatever you do, as though you were working for the Lord rather than for people. </a:t>
            </a:r>
            <a:r>
              <a:rPr lang="en-US" b="1" baseline="30000" dirty="0"/>
              <a:t>24</a:t>
            </a:r>
            <a:r>
              <a:rPr lang="en-US" dirty="0"/>
              <a:t> Remember that the Lord will give you an inheritance as your reward, and that the Master you are serving is Christ. </a:t>
            </a:r>
          </a:p>
        </p:txBody>
      </p:sp>
    </p:spTree>
    <p:extLst>
      <p:ext uri="{BB962C8B-B14F-4D97-AF65-F5344CB8AC3E}">
        <p14:creationId xmlns:p14="http://schemas.microsoft.com/office/powerpoint/2010/main" val="1168695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2976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EF4F6DF-4A04-D778-1E7A-A62742E4EA80}"/>
              </a:ext>
            </a:extLst>
          </p:cNvPr>
          <p:cNvSpPr>
            <a:spLocks noGrp="1"/>
          </p:cNvSpPr>
          <p:nvPr>
            <p:ph type="subTitle" idx="1"/>
          </p:nvPr>
        </p:nvSpPr>
        <p:spPr>
          <a:xfrm>
            <a:off x="16476" y="3657600"/>
            <a:ext cx="8953500" cy="1752600"/>
          </a:xfrm>
        </p:spPr>
        <p:txBody>
          <a:bodyPr/>
          <a:lstStyle/>
          <a:p>
            <a:r>
              <a:rPr lang="en-US" b="1" baseline="30000" dirty="0"/>
              <a:t>3:24</a:t>
            </a:r>
            <a:r>
              <a:rPr lang="en-US" dirty="0">
                <a:solidFill>
                  <a:srgbClr val="FFFF75"/>
                </a:solidFill>
              </a:rPr>
              <a:t>...It is </a:t>
            </a:r>
            <a:r>
              <a:rPr lang="en-US" b="1" dirty="0">
                <a:solidFill>
                  <a:srgbClr val="FFFF75"/>
                </a:solidFill>
              </a:rPr>
              <a:t>the Lord Christ</a:t>
            </a:r>
            <a:r>
              <a:rPr lang="en-US" dirty="0">
                <a:solidFill>
                  <a:srgbClr val="FFFF75"/>
                </a:solidFill>
              </a:rPr>
              <a:t> </a:t>
            </a:r>
            <a:r>
              <a:rPr lang="en-US" dirty="0">
                <a:solidFill>
                  <a:srgbClr val="9BEEFF"/>
                </a:solidFill>
              </a:rPr>
              <a:t>you are </a:t>
            </a:r>
            <a:r>
              <a:rPr lang="en-US" b="1" dirty="0">
                <a:solidFill>
                  <a:srgbClr val="9BEEFF"/>
                </a:solidFill>
                <a:latin typeface="Arial Black" panose="020B0A04020102020204" pitchFamily="34" charset="0"/>
              </a:rPr>
              <a:t>SERVING</a:t>
            </a:r>
            <a:r>
              <a:rPr lang="en-US" dirty="0">
                <a:solidFill>
                  <a:srgbClr val="9BEEFF"/>
                </a:solidFill>
              </a:rPr>
              <a:t>.</a:t>
            </a:r>
          </a:p>
        </p:txBody>
      </p:sp>
    </p:spTree>
    <p:extLst>
      <p:ext uri="{BB962C8B-B14F-4D97-AF65-F5344CB8AC3E}">
        <p14:creationId xmlns:p14="http://schemas.microsoft.com/office/powerpoint/2010/main" val="2235302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EF4F6DF-4A04-D778-1E7A-A62742E4EA80}"/>
              </a:ext>
            </a:extLst>
          </p:cNvPr>
          <p:cNvSpPr>
            <a:spLocks noGrp="1"/>
          </p:cNvSpPr>
          <p:nvPr>
            <p:ph type="subTitle" idx="1"/>
          </p:nvPr>
        </p:nvSpPr>
        <p:spPr>
          <a:xfrm>
            <a:off x="342900" y="3457832"/>
            <a:ext cx="8458200" cy="2561968"/>
          </a:xfrm>
        </p:spPr>
        <p:txBody>
          <a:bodyPr/>
          <a:lstStyle/>
          <a:p>
            <a:r>
              <a:rPr lang="en-US" sz="2800" dirty="0"/>
              <a:t>1 Corinthians 10:31 </a:t>
            </a:r>
            <a:r>
              <a:rPr lang="en-US" sz="2400" dirty="0"/>
              <a:t>(NIV) </a:t>
            </a:r>
          </a:p>
          <a:p>
            <a:r>
              <a:rPr lang="en-US" dirty="0"/>
              <a:t>So whether you </a:t>
            </a:r>
            <a:r>
              <a:rPr lang="en-US" b="1" dirty="0"/>
              <a:t>eat</a:t>
            </a:r>
            <a:r>
              <a:rPr lang="en-US" dirty="0"/>
              <a:t> or </a:t>
            </a:r>
            <a:r>
              <a:rPr lang="en-US" b="1" dirty="0"/>
              <a:t>drink</a:t>
            </a:r>
            <a:r>
              <a:rPr lang="en-US" dirty="0"/>
              <a:t> or </a:t>
            </a:r>
          </a:p>
          <a:p>
            <a:r>
              <a:rPr lang="en-US" b="1" dirty="0">
                <a:solidFill>
                  <a:srgbClr val="9BEEFF"/>
                </a:solidFill>
              </a:rPr>
              <a:t>Whatever you do</a:t>
            </a:r>
            <a:r>
              <a:rPr lang="en-US" dirty="0">
                <a:solidFill>
                  <a:srgbClr val="9BEEFF"/>
                </a:solidFill>
              </a:rPr>
              <a:t>, </a:t>
            </a:r>
          </a:p>
          <a:p>
            <a:r>
              <a:rPr lang="en-US" dirty="0">
                <a:solidFill>
                  <a:srgbClr val="FFFF75"/>
                </a:solidFill>
                <a:latin typeface="Arial Black" panose="020B0A04020102020204" pitchFamily="34" charset="0"/>
              </a:rPr>
              <a:t>DO IT ALL </a:t>
            </a:r>
            <a:r>
              <a:rPr lang="en-US" dirty="0">
                <a:solidFill>
                  <a:srgbClr val="FFFF75"/>
                </a:solidFill>
              </a:rPr>
              <a:t>for the </a:t>
            </a:r>
            <a:r>
              <a:rPr lang="en-US" b="1" dirty="0">
                <a:solidFill>
                  <a:srgbClr val="FFFF75"/>
                </a:solidFill>
              </a:rPr>
              <a:t>Glory of God</a:t>
            </a:r>
            <a:r>
              <a:rPr lang="en-US" dirty="0">
                <a:solidFill>
                  <a:srgbClr val="FFFF75"/>
                </a:solidFill>
              </a:rPr>
              <a:t>. </a:t>
            </a:r>
          </a:p>
        </p:txBody>
      </p:sp>
    </p:spTree>
    <p:extLst>
      <p:ext uri="{BB962C8B-B14F-4D97-AF65-F5344CB8AC3E}">
        <p14:creationId xmlns:p14="http://schemas.microsoft.com/office/powerpoint/2010/main" val="19692725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EF4F6DF-4A04-D778-1E7A-A62742E4EA80}"/>
              </a:ext>
            </a:extLst>
          </p:cNvPr>
          <p:cNvSpPr>
            <a:spLocks noGrp="1"/>
          </p:cNvSpPr>
          <p:nvPr>
            <p:ph type="subTitle" idx="1"/>
          </p:nvPr>
        </p:nvSpPr>
        <p:spPr>
          <a:xfrm>
            <a:off x="419100" y="3435178"/>
            <a:ext cx="8305800" cy="1752600"/>
          </a:xfrm>
        </p:spPr>
        <p:txBody>
          <a:bodyPr/>
          <a:lstStyle/>
          <a:p>
            <a:r>
              <a:rPr lang="en-US" b="1" baseline="30000" dirty="0"/>
              <a:t>3:24</a:t>
            </a:r>
            <a:r>
              <a:rPr lang="en-US" sz="3600" dirty="0">
                <a:solidFill>
                  <a:srgbClr val="FFFF75"/>
                </a:solidFill>
              </a:rPr>
              <a:t>...It is </a:t>
            </a:r>
            <a:r>
              <a:rPr lang="en-US" sz="3600" b="1" dirty="0">
                <a:solidFill>
                  <a:srgbClr val="FFFF75"/>
                </a:solidFill>
              </a:rPr>
              <a:t>the Lord Christ</a:t>
            </a:r>
            <a:r>
              <a:rPr lang="en-US" sz="3600" dirty="0">
                <a:solidFill>
                  <a:srgbClr val="FFFF75"/>
                </a:solidFill>
              </a:rPr>
              <a:t> </a:t>
            </a:r>
          </a:p>
          <a:p>
            <a:r>
              <a:rPr lang="en-US" sz="3600" dirty="0">
                <a:solidFill>
                  <a:srgbClr val="9BEEFF"/>
                </a:solidFill>
              </a:rPr>
              <a:t>you are </a:t>
            </a:r>
            <a:r>
              <a:rPr lang="en-US" sz="3600" b="1" dirty="0">
                <a:solidFill>
                  <a:srgbClr val="9BEEFF"/>
                </a:solidFill>
                <a:latin typeface="Arial Black" panose="020B0A04020102020204" pitchFamily="34" charset="0"/>
              </a:rPr>
              <a:t>SERVING</a:t>
            </a:r>
            <a:r>
              <a:rPr lang="en-US" sz="3600" dirty="0">
                <a:solidFill>
                  <a:srgbClr val="9BEEFF"/>
                </a:solidFill>
              </a:rPr>
              <a:t>.</a:t>
            </a:r>
            <a:endParaRPr lang="en-US" dirty="0">
              <a:solidFill>
                <a:srgbClr val="9BEEFF"/>
              </a:solidFill>
            </a:endParaRPr>
          </a:p>
        </p:txBody>
      </p:sp>
    </p:spTree>
    <p:extLst>
      <p:ext uri="{BB962C8B-B14F-4D97-AF65-F5344CB8AC3E}">
        <p14:creationId xmlns:p14="http://schemas.microsoft.com/office/powerpoint/2010/main" val="8696307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3957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subTitle" idx="1"/>
          </p:nvPr>
        </p:nvSpPr>
        <p:spPr>
          <a:xfrm>
            <a:off x="400050" y="3435178"/>
            <a:ext cx="8343900" cy="3048000"/>
          </a:xfrm>
        </p:spPr>
        <p:txBody>
          <a:bodyPr/>
          <a:lstStyle/>
          <a:p>
            <a:pPr>
              <a:lnSpc>
                <a:spcPct val="114000"/>
              </a:lnSpc>
              <a:spcBef>
                <a:spcPts val="0"/>
              </a:spcBef>
            </a:pPr>
            <a:r>
              <a:rPr lang="en-US" b="1" baseline="30000" dirty="0"/>
              <a:t>25</a:t>
            </a:r>
            <a:r>
              <a:rPr lang="en-US" dirty="0"/>
              <a:t> But if you do what is wrong, you will be paid back for the wrong you have done. For God has no favorites. </a:t>
            </a:r>
            <a:r>
              <a:rPr lang="en-US" b="1" baseline="30000" dirty="0"/>
              <a:t>4:1</a:t>
            </a:r>
            <a:r>
              <a:rPr lang="en-US" dirty="0"/>
              <a:t> Masters, be just and fair to your slaves. Remember that you also have a Master - in heaven.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76200" y="3418114"/>
            <a:ext cx="9144000" cy="1772896"/>
          </a:xfrm>
          <a:noFill/>
        </p:spPr>
        <p:txBody>
          <a:bodyPr/>
          <a:lstStyle/>
          <a:p>
            <a:r>
              <a:rPr lang="en-US" altLang="en-US" sz="5800" b="1" dirty="0">
                <a:solidFill>
                  <a:srgbClr val="FFFF00"/>
                </a:solidFill>
                <a:latin typeface="Arial Black" pitchFamily="34" charset="0"/>
              </a:rPr>
              <a:t>You SERVE the Lord Christ</a:t>
            </a:r>
            <a:endParaRPr lang="en-US" altLang="en-US" sz="6200" b="1" dirty="0">
              <a:solidFill>
                <a:srgbClr val="FFFF00"/>
              </a:solidFill>
              <a:latin typeface="Arial Black" pitchFamily="34" charset="0"/>
            </a:endParaRPr>
          </a:p>
        </p:txBody>
      </p:sp>
      <p:sp>
        <p:nvSpPr>
          <p:cNvPr id="84995" name="Rectangle 3"/>
          <p:cNvSpPr>
            <a:spLocks noGrp="1" noChangeArrowheads="1"/>
          </p:cNvSpPr>
          <p:nvPr>
            <p:ph type="subTitle" idx="1"/>
          </p:nvPr>
        </p:nvSpPr>
        <p:spPr>
          <a:xfrm>
            <a:off x="1371600" y="5486400"/>
            <a:ext cx="6400800" cy="914400"/>
          </a:xfrm>
        </p:spPr>
        <p:txBody>
          <a:bodyPr/>
          <a:lstStyle/>
          <a:p>
            <a:r>
              <a:rPr lang="en-US" altLang="en-US" dirty="0">
                <a:solidFill>
                  <a:srgbClr val="9BEEFF"/>
                </a:solidFill>
                <a:latin typeface="Arial Black" pitchFamily="34" charset="0"/>
              </a:rPr>
              <a:t>Colossians 3:22 – 4:1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EF4F6DF-4A04-D778-1E7A-A62742E4EA80}"/>
              </a:ext>
            </a:extLst>
          </p:cNvPr>
          <p:cNvSpPr>
            <a:spLocks noGrp="1"/>
          </p:cNvSpPr>
          <p:nvPr>
            <p:ph type="subTitle" idx="1"/>
          </p:nvPr>
        </p:nvSpPr>
        <p:spPr>
          <a:xfrm>
            <a:off x="22654" y="3581400"/>
            <a:ext cx="9144000" cy="1752600"/>
          </a:xfrm>
        </p:spPr>
        <p:txBody>
          <a:bodyPr/>
          <a:lstStyle/>
          <a:p>
            <a:pPr marL="0" marR="0">
              <a:lnSpc>
                <a:spcPct val="114000"/>
              </a:lnSpc>
              <a:spcBef>
                <a:spcPts val="0"/>
              </a:spcBef>
              <a:spcAft>
                <a:spcPts val="0"/>
              </a:spcAft>
            </a:pPr>
            <a:r>
              <a:rPr lang="en-US" dirty="0">
                <a:effectLst/>
                <a:latin typeface="Arial" panose="020B0604020202020204" pitchFamily="34" charset="0"/>
                <a:ea typeface="Times New Roman" panose="02020603050405020304" pitchFamily="18" charset="0"/>
                <a:cs typeface="Times New Roman" panose="02020603050405020304" pitchFamily="18" charset="0"/>
              </a:rPr>
              <a:t>Colossians 3:24 </a:t>
            </a:r>
          </a:p>
          <a:p>
            <a:pPr marL="0" marR="0">
              <a:lnSpc>
                <a:spcPct val="114000"/>
              </a:lnSpc>
              <a:spcBef>
                <a:spcPts val="0"/>
              </a:spcBef>
              <a:spcAft>
                <a:spcPts val="0"/>
              </a:spcAft>
            </a:pPr>
            <a:r>
              <a:rPr lang="en-US" sz="3600" dirty="0">
                <a:solidFill>
                  <a:srgbClr val="FFFF75"/>
                </a:solidFill>
                <a:effectLst/>
                <a:latin typeface="Arial" panose="020B0604020202020204" pitchFamily="34" charset="0"/>
                <a:ea typeface="Times New Roman" panose="02020603050405020304" pitchFamily="18" charset="0"/>
                <a:cs typeface="Times New Roman" panose="02020603050405020304" pitchFamily="18" charset="0"/>
              </a:rPr>
              <a:t>...It is the </a:t>
            </a:r>
            <a:r>
              <a:rPr lang="en-US" sz="3600" b="1" dirty="0">
                <a:solidFill>
                  <a:srgbClr val="FFFF75"/>
                </a:solidFill>
                <a:effectLst/>
                <a:latin typeface="Arial" panose="020B0604020202020204" pitchFamily="34" charset="0"/>
                <a:ea typeface="Times New Roman" panose="02020603050405020304" pitchFamily="18" charset="0"/>
                <a:cs typeface="Times New Roman" panose="02020603050405020304" pitchFamily="18" charset="0"/>
              </a:rPr>
              <a:t>Lord Christ </a:t>
            </a:r>
            <a:r>
              <a:rPr lang="en-US" sz="3600" dirty="0">
                <a:effectLst/>
                <a:latin typeface="Arial" panose="020B0604020202020204" pitchFamily="34" charset="0"/>
                <a:ea typeface="Times New Roman" panose="02020603050405020304" pitchFamily="18" charset="0"/>
                <a:cs typeface="Times New Roman" panose="02020603050405020304" pitchFamily="18" charset="0"/>
              </a:rPr>
              <a:t>you are</a:t>
            </a:r>
            <a:r>
              <a:rPr lang="en-US" sz="3600" b="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3600" b="1" dirty="0">
                <a:solidFill>
                  <a:srgbClr val="9BEEFF"/>
                </a:solidFill>
                <a:effectLst/>
                <a:latin typeface="Arial Black" panose="020B0A04020102020204" pitchFamily="34" charset="0"/>
                <a:ea typeface="Times New Roman" panose="02020603050405020304" pitchFamily="18" charset="0"/>
                <a:cs typeface="Times New Roman" panose="02020603050405020304" pitchFamily="18" charset="0"/>
              </a:rPr>
              <a:t>Serving</a:t>
            </a:r>
            <a:r>
              <a:rPr lang="en-US" sz="3600" dirty="0">
                <a:effectLst/>
                <a:latin typeface="Arial" panose="020B0604020202020204" pitchFamily="34" charset="0"/>
                <a:ea typeface="Times New Roman" panose="02020603050405020304" pitchFamily="18" charset="0"/>
                <a:cs typeface="Times New Roman" panose="02020603050405020304" pitchFamily="18" charset="0"/>
              </a:rPr>
              <a:t>.</a:t>
            </a:r>
          </a:p>
          <a:p>
            <a:endParaRPr lang="en-US" sz="3600" dirty="0"/>
          </a:p>
        </p:txBody>
      </p:sp>
    </p:spTree>
    <p:extLst>
      <p:ext uri="{BB962C8B-B14F-4D97-AF65-F5344CB8AC3E}">
        <p14:creationId xmlns:p14="http://schemas.microsoft.com/office/powerpoint/2010/main" val="413779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EF4F6DF-4A04-D778-1E7A-A62742E4EA80}"/>
              </a:ext>
            </a:extLst>
          </p:cNvPr>
          <p:cNvSpPr>
            <a:spLocks noGrp="1"/>
          </p:cNvSpPr>
          <p:nvPr>
            <p:ph type="subTitle" idx="1"/>
          </p:nvPr>
        </p:nvSpPr>
        <p:spPr>
          <a:xfrm>
            <a:off x="228600" y="3429000"/>
            <a:ext cx="8686800" cy="2667000"/>
          </a:xfrm>
        </p:spPr>
        <p:txBody>
          <a:bodyPr/>
          <a:lstStyle/>
          <a:p>
            <a:pPr>
              <a:lnSpc>
                <a:spcPct val="114000"/>
              </a:lnSpc>
              <a:spcBef>
                <a:spcPts val="0"/>
              </a:spcBef>
              <a:spcAft>
                <a:spcPts val="0"/>
              </a:spcAft>
            </a:pPr>
            <a:r>
              <a:rPr lang="en-US" dirty="0">
                <a:latin typeface="Arial" panose="020B0604020202020204" pitchFamily="34" charset="0"/>
                <a:ea typeface="Times New Roman" panose="02020603050405020304" pitchFamily="18" charset="0"/>
                <a:cs typeface="Times New Roman" panose="02020603050405020304" pitchFamily="18" charset="0"/>
              </a:rPr>
              <a:t>Paul deals with the </a:t>
            </a:r>
            <a:r>
              <a:rPr lang="en-US" b="1" dirty="0">
                <a:solidFill>
                  <a:srgbClr val="9BEEFF"/>
                </a:solidFill>
                <a:latin typeface="Arial" panose="020B0604020202020204" pitchFamily="34" charset="0"/>
                <a:ea typeface="Times New Roman" panose="02020603050405020304" pitchFamily="18" charset="0"/>
                <a:cs typeface="Times New Roman" panose="02020603050405020304" pitchFamily="18" charset="0"/>
              </a:rPr>
              <a:t>Duty of Slaves</a:t>
            </a:r>
            <a:r>
              <a:rPr lang="en-US" dirty="0">
                <a:solidFill>
                  <a:srgbClr val="9BEEFF"/>
                </a:solidFill>
                <a:latin typeface="Arial" panose="020B0604020202020204" pitchFamily="34" charset="0"/>
                <a:ea typeface="Times New Roman" panose="02020603050405020304" pitchFamily="18" charset="0"/>
                <a:cs typeface="Times New Roman" panose="02020603050405020304" pitchFamily="18" charset="0"/>
              </a:rPr>
              <a:t> </a:t>
            </a:r>
            <a:r>
              <a:rPr lang="en-US" dirty="0">
                <a:latin typeface="Arial" panose="020B0604020202020204" pitchFamily="34" charset="0"/>
                <a:ea typeface="Times New Roman" panose="02020603050405020304" pitchFamily="18" charset="0"/>
                <a:cs typeface="Times New Roman" panose="02020603050405020304" pitchFamily="18" charset="0"/>
              </a:rPr>
              <a:t>in the </a:t>
            </a:r>
          </a:p>
          <a:p>
            <a:pPr>
              <a:lnSpc>
                <a:spcPct val="114000"/>
              </a:lnSpc>
              <a:spcBef>
                <a:spcPts val="0"/>
              </a:spcBef>
              <a:spcAft>
                <a:spcPts val="0"/>
              </a:spcAft>
            </a:pPr>
            <a:r>
              <a:rPr lang="en-US" b="1" dirty="0">
                <a:solidFill>
                  <a:srgbClr val="FFFF75"/>
                </a:solidFill>
                <a:latin typeface="Arial" panose="020B0604020202020204" pitchFamily="34" charset="0"/>
                <a:ea typeface="Times New Roman" panose="02020603050405020304" pitchFamily="18" charset="0"/>
                <a:cs typeface="Times New Roman" panose="02020603050405020304" pitchFamily="18" charset="0"/>
              </a:rPr>
              <a:t>Context of</a:t>
            </a:r>
            <a:r>
              <a:rPr lang="en-US" dirty="0">
                <a:solidFill>
                  <a:srgbClr val="FFFF75"/>
                </a:solidFill>
                <a:latin typeface="Arial" panose="020B0604020202020204" pitchFamily="34" charset="0"/>
                <a:ea typeface="Times New Roman" panose="02020603050405020304" pitchFamily="18" charset="0"/>
                <a:cs typeface="Times New Roman" panose="02020603050405020304" pitchFamily="18" charset="0"/>
              </a:rPr>
              <a:t> </a:t>
            </a:r>
            <a:r>
              <a:rPr lang="en-US" b="1" dirty="0">
                <a:solidFill>
                  <a:srgbClr val="FFFF75"/>
                </a:solidFill>
                <a:latin typeface="Arial" panose="020B0604020202020204" pitchFamily="34" charset="0"/>
                <a:ea typeface="Times New Roman" panose="02020603050405020304" pitchFamily="18" charset="0"/>
                <a:cs typeface="Times New Roman" panose="02020603050405020304" pitchFamily="18" charset="0"/>
              </a:rPr>
              <a:t>the Family</a:t>
            </a:r>
            <a:r>
              <a:rPr lang="en-US" dirty="0">
                <a:solidFill>
                  <a:srgbClr val="FFFF75"/>
                </a:solidFill>
                <a:latin typeface="Arial" panose="020B0604020202020204" pitchFamily="34" charset="0"/>
                <a:ea typeface="Times New Roman" panose="02020603050405020304" pitchFamily="18" charset="0"/>
                <a:cs typeface="Times New Roman" panose="02020603050405020304" pitchFamily="18" charset="0"/>
              </a:rPr>
              <a:t> </a:t>
            </a:r>
            <a:r>
              <a:rPr lang="en-US" dirty="0">
                <a:latin typeface="Arial" panose="020B0604020202020204" pitchFamily="34" charset="0"/>
                <a:ea typeface="Times New Roman" panose="02020603050405020304" pitchFamily="18" charset="0"/>
                <a:cs typeface="Times New Roman" panose="02020603050405020304" pitchFamily="18" charset="0"/>
              </a:rPr>
              <a:t>because </a:t>
            </a:r>
            <a:r>
              <a:rPr lang="en-US" b="1" dirty="0">
                <a:latin typeface="Arial" panose="020B0604020202020204" pitchFamily="34" charset="0"/>
                <a:ea typeface="Times New Roman" panose="02020603050405020304" pitchFamily="18" charset="0"/>
                <a:cs typeface="Times New Roman" panose="02020603050405020304" pitchFamily="18" charset="0"/>
              </a:rPr>
              <a:t>slaves</a:t>
            </a:r>
            <a:r>
              <a:rPr lang="en-US" dirty="0">
                <a:latin typeface="Arial" panose="020B0604020202020204" pitchFamily="34" charset="0"/>
                <a:ea typeface="Times New Roman" panose="02020603050405020304" pitchFamily="18" charset="0"/>
                <a:cs typeface="Times New Roman" panose="02020603050405020304" pitchFamily="18" charset="0"/>
              </a:rPr>
              <a:t> were considered a </a:t>
            </a:r>
            <a:r>
              <a:rPr lang="en-US" b="1" dirty="0">
                <a:solidFill>
                  <a:srgbClr val="FFD88B"/>
                </a:solidFill>
                <a:latin typeface="Arial" panose="020B0604020202020204" pitchFamily="34" charset="0"/>
                <a:ea typeface="Times New Roman" panose="02020603050405020304" pitchFamily="18" charset="0"/>
                <a:cs typeface="Times New Roman" panose="02020603050405020304" pitchFamily="18" charset="0"/>
              </a:rPr>
              <a:t>part of the household</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sz="1600" dirty="0">
                <a:latin typeface="Arial" panose="020B0604020202020204" pitchFamily="34" charset="0"/>
                <a:ea typeface="Times New Roman" panose="02020603050405020304" pitchFamily="18" charset="0"/>
                <a:cs typeface="Times New Roman" panose="02020603050405020304" pitchFamily="18" charset="0"/>
              </a:rPr>
              <a:t>EBC</a:t>
            </a:r>
            <a:r>
              <a:rPr lang="en-US" dirty="0">
                <a:latin typeface="Arial" panose="020B0604020202020204" pitchFamily="34"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67246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6506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EF4F6DF-4A04-D778-1E7A-A62742E4EA80}"/>
              </a:ext>
            </a:extLst>
          </p:cNvPr>
          <p:cNvSpPr>
            <a:spLocks noGrp="1"/>
          </p:cNvSpPr>
          <p:nvPr>
            <p:ph type="subTitle" idx="1"/>
          </p:nvPr>
        </p:nvSpPr>
        <p:spPr>
          <a:xfrm>
            <a:off x="381000" y="3429000"/>
            <a:ext cx="8534400" cy="3429000"/>
          </a:xfrm>
        </p:spPr>
        <p:txBody>
          <a:bodyPr/>
          <a:lstStyle/>
          <a:p>
            <a:pPr marL="0" marR="0">
              <a:spcBef>
                <a:spcPts val="0"/>
              </a:spcBef>
              <a:spcAft>
                <a:spcPts val="0"/>
              </a:spcAft>
            </a:pPr>
            <a:r>
              <a:rPr lang="en-US" sz="2600" dirty="0">
                <a:effectLst/>
                <a:latin typeface="Arial" panose="020B0604020202020204" pitchFamily="34" charset="0"/>
                <a:ea typeface="Times New Roman" panose="02020603050405020304" pitchFamily="18" charset="0"/>
                <a:cs typeface="Times New Roman" panose="02020603050405020304" pitchFamily="18" charset="0"/>
              </a:rPr>
              <a:t>Colossians</a:t>
            </a:r>
            <a:r>
              <a:rPr lang="en-US" sz="2800" b="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000" b="1" dirty="0">
                <a:effectLst/>
                <a:latin typeface="Arial" panose="020B0604020202020204" pitchFamily="34" charset="0"/>
                <a:ea typeface="Times New Roman" panose="02020603050405020304" pitchFamily="18" charset="0"/>
                <a:cs typeface="Times New Roman" panose="02020603050405020304" pitchFamily="18" charset="0"/>
              </a:rPr>
              <a:t>3:22-23 </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(JBP)</a:t>
            </a:r>
            <a:r>
              <a:rPr lang="en-US" sz="3600" b="1" dirty="0">
                <a:effectLst/>
                <a:latin typeface="Arial" panose="020B0604020202020204" pitchFamily="34" charset="0"/>
                <a:ea typeface="Times New Roman" panose="02020603050405020304" pitchFamily="18" charset="0"/>
                <a:cs typeface="Times New Roman" panose="02020603050405020304" pitchFamily="18" charset="0"/>
              </a:rPr>
              <a:t>  </a:t>
            </a:r>
          </a:p>
          <a:p>
            <a:pPr marL="0" marR="0">
              <a:lnSpc>
                <a:spcPct val="110000"/>
              </a:lnSpc>
              <a:spcBef>
                <a:spcPts val="0"/>
              </a:spcBef>
              <a:spcAft>
                <a:spcPts val="0"/>
              </a:spcAft>
            </a:pPr>
            <a:r>
              <a:rPr lang="en-US" sz="2800" b="1" dirty="0">
                <a:solidFill>
                  <a:srgbClr val="9BEEFF"/>
                </a:solidFill>
                <a:effectLst/>
                <a:latin typeface="Arial" panose="020B0604020202020204" pitchFamily="34" charset="0"/>
                <a:ea typeface="Times New Roman" panose="02020603050405020304" pitchFamily="18" charset="0"/>
                <a:cs typeface="Times New Roman" panose="02020603050405020304" pitchFamily="18" charset="0"/>
              </a:rPr>
              <a:t>Slaves</a:t>
            </a:r>
            <a:r>
              <a:rPr lang="en-US" sz="2800" dirty="0">
                <a:solidFill>
                  <a:srgbClr val="9BEEFF"/>
                </a:solidFill>
                <a:effectLst/>
                <a:latin typeface="Arial" panose="020B0604020202020204" pitchFamily="34" charset="0"/>
                <a:ea typeface="Times New Roman" panose="02020603050405020304" pitchFamily="18" charset="0"/>
                <a:cs typeface="Times New Roman" panose="02020603050405020304" pitchFamily="18" charset="0"/>
              </a:rPr>
              <a:t>, your job is to </a:t>
            </a:r>
            <a:r>
              <a:rPr lang="en-US" sz="2800" b="1" dirty="0">
                <a:solidFill>
                  <a:srgbClr val="9BEEFF"/>
                </a:solidFill>
                <a:effectLst/>
                <a:latin typeface="Arial" panose="020B0604020202020204" pitchFamily="34" charset="0"/>
                <a:ea typeface="Times New Roman" panose="02020603050405020304" pitchFamily="18" charset="0"/>
                <a:cs typeface="Times New Roman" panose="02020603050405020304" pitchFamily="18" charset="0"/>
              </a:rPr>
              <a:t>obey your masters</a:t>
            </a:r>
            <a:r>
              <a:rPr lang="en-US" sz="2800" dirty="0">
                <a:effectLst/>
                <a:latin typeface="Arial" panose="020B0604020202020204" pitchFamily="34" charset="0"/>
                <a:ea typeface="Times New Roman" panose="02020603050405020304" pitchFamily="18" charset="0"/>
                <a:cs typeface="Times New Roman" panose="02020603050405020304" pitchFamily="18" charset="0"/>
              </a:rPr>
              <a:t>, not with </a:t>
            </a:r>
          </a:p>
          <a:p>
            <a:pPr marL="0" marR="0">
              <a:lnSpc>
                <a:spcPct val="110000"/>
              </a:lnSpc>
              <a:spcBef>
                <a:spcPts val="0"/>
              </a:spcBef>
              <a:spcAft>
                <a:spcPts val="0"/>
              </a:spcAft>
            </a:pPr>
            <a:r>
              <a:rPr lang="en-US" sz="2800" dirty="0">
                <a:effectLst/>
                <a:latin typeface="Arial" panose="020B0604020202020204" pitchFamily="34" charset="0"/>
                <a:ea typeface="Times New Roman" panose="02020603050405020304" pitchFamily="18" charset="0"/>
                <a:cs typeface="Times New Roman" panose="02020603050405020304" pitchFamily="18" charset="0"/>
              </a:rPr>
              <a:t>the idea of currying favor, but AS a sincere expression of your Devotion to the Lord. </a:t>
            </a:r>
          </a:p>
          <a:p>
            <a:pPr marL="0" marR="0">
              <a:lnSpc>
                <a:spcPct val="110000"/>
              </a:lnSpc>
              <a:spcBef>
                <a:spcPts val="0"/>
              </a:spcBef>
              <a:spcAft>
                <a:spcPts val="0"/>
              </a:spcAft>
            </a:pPr>
            <a:r>
              <a:rPr lang="en-US" sz="2800" b="1" dirty="0">
                <a:solidFill>
                  <a:srgbClr val="FFFF75"/>
                </a:solidFill>
                <a:effectLst/>
                <a:latin typeface="Arial" panose="020B0604020202020204" pitchFamily="34" charset="0"/>
                <a:ea typeface="Times New Roman" panose="02020603050405020304" pitchFamily="18" charset="0"/>
                <a:cs typeface="Times New Roman" panose="02020603050405020304" pitchFamily="18" charset="0"/>
              </a:rPr>
              <a:t>Whatever you DO</a:t>
            </a:r>
            <a:r>
              <a:rPr lang="en-US" sz="2800" dirty="0">
                <a:solidFill>
                  <a:srgbClr val="FFFF75"/>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2800" dirty="0">
                <a:effectLst/>
                <a:latin typeface="Arial" panose="020B0604020202020204" pitchFamily="34" charset="0"/>
                <a:ea typeface="Times New Roman" panose="02020603050405020304" pitchFamily="18" charset="0"/>
                <a:cs typeface="Times New Roman" panose="02020603050405020304" pitchFamily="18" charset="0"/>
              </a:rPr>
              <a:t> put your whole heart and soul into it, </a:t>
            </a:r>
            <a:r>
              <a:rPr lang="en-US" sz="2800" dirty="0">
                <a:solidFill>
                  <a:srgbClr val="FFFF75"/>
                </a:solidFill>
                <a:effectLst/>
                <a:latin typeface="Arial" panose="020B0604020202020204" pitchFamily="34" charset="0"/>
                <a:ea typeface="Times New Roman" panose="02020603050405020304" pitchFamily="18" charset="0"/>
                <a:cs typeface="Times New Roman" panose="02020603050405020304" pitchFamily="18" charset="0"/>
              </a:rPr>
              <a:t>as into </a:t>
            </a:r>
            <a:r>
              <a:rPr lang="en-US" sz="2800" b="1" dirty="0">
                <a:solidFill>
                  <a:srgbClr val="FFFF75"/>
                </a:solidFill>
                <a:effectLst/>
                <a:latin typeface="Arial" panose="020B0604020202020204" pitchFamily="34" charset="0"/>
                <a:ea typeface="Times New Roman" panose="02020603050405020304" pitchFamily="18" charset="0"/>
                <a:cs typeface="Times New Roman" panose="02020603050405020304" pitchFamily="18" charset="0"/>
              </a:rPr>
              <a:t>work done for the Lord</a:t>
            </a:r>
            <a:r>
              <a:rPr lang="en-US" sz="2800" dirty="0">
                <a:effectLst/>
                <a:latin typeface="Arial" panose="020B0604020202020204" pitchFamily="34" charset="0"/>
                <a:ea typeface="Times New Roman" panose="02020603050405020304" pitchFamily="18" charset="0"/>
                <a:cs typeface="Times New Roman" panose="02020603050405020304" pitchFamily="18" charset="0"/>
              </a:rPr>
              <a:t>, and not merely for men... </a:t>
            </a:r>
          </a:p>
          <a:p>
            <a:endParaRPr lang="en-US" dirty="0"/>
          </a:p>
        </p:txBody>
      </p:sp>
    </p:spTree>
    <p:extLst>
      <p:ext uri="{BB962C8B-B14F-4D97-AF65-F5344CB8AC3E}">
        <p14:creationId xmlns:p14="http://schemas.microsoft.com/office/powerpoint/2010/main" val="2893691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2683373"/>
      </p:ext>
    </p:extLst>
  </p:cSld>
  <p:clrMapOvr>
    <a:masterClrMapping/>
  </p:clrMapOvr>
</p:sld>
</file>

<file path=ppt/theme/theme1.xml><?xml version="1.0" encoding="utf-8"?>
<a:theme xmlns:a="http://schemas.openxmlformats.org/drawingml/2006/main" name="Default Design">
  <a:themeElements>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1013</TotalTime>
  <Words>523</Words>
  <Application>Microsoft Office PowerPoint</Application>
  <PresentationFormat>On-screen Show (4:3)</PresentationFormat>
  <Paragraphs>54</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Arial Black</vt:lpstr>
      <vt:lpstr>Wingdings</vt:lpstr>
      <vt:lpstr>Default Design</vt:lpstr>
      <vt:lpstr>PowerPoint Presentation</vt:lpstr>
      <vt:lpstr>PowerPoint Presentation</vt:lpstr>
      <vt:lpstr>PowerPoint Presentation</vt:lpstr>
      <vt:lpstr>You SERVE the Lord Christ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Overlapping areas in which Believers Function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Faith Bible Church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Mark Kieft</dc:creator>
  <cp:lastModifiedBy>dmkcjk@gmail.com</cp:lastModifiedBy>
  <cp:revision>283</cp:revision>
  <dcterms:created xsi:type="dcterms:W3CDTF">2006-01-26T22:08:32Z</dcterms:created>
  <dcterms:modified xsi:type="dcterms:W3CDTF">2022-10-16T12:13:05Z</dcterms:modified>
</cp:coreProperties>
</file>