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315" r:id="rId2"/>
    <p:sldId id="435" r:id="rId3"/>
    <p:sldId id="326" r:id="rId4"/>
    <p:sldId id="316" r:id="rId5"/>
    <p:sldId id="298" r:id="rId6"/>
    <p:sldId id="418" r:id="rId7"/>
    <p:sldId id="436" r:id="rId8"/>
    <p:sldId id="419" r:id="rId9"/>
    <p:sldId id="420" r:id="rId10"/>
    <p:sldId id="437" r:id="rId11"/>
    <p:sldId id="421" r:id="rId12"/>
    <p:sldId id="422" r:id="rId13"/>
    <p:sldId id="423" r:id="rId14"/>
    <p:sldId id="438" r:id="rId15"/>
    <p:sldId id="439" r:id="rId16"/>
    <p:sldId id="440" r:id="rId17"/>
    <p:sldId id="424" r:id="rId18"/>
    <p:sldId id="425" r:id="rId19"/>
    <p:sldId id="426" r:id="rId20"/>
    <p:sldId id="441" r:id="rId21"/>
    <p:sldId id="427" r:id="rId22"/>
    <p:sldId id="428" r:id="rId23"/>
    <p:sldId id="442" r:id="rId24"/>
    <p:sldId id="429" r:id="rId25"/>
    <p:sldId id="430" r:id="rId26"/>
    <p:sldId id="431" r:id="rId27"/>
    <p:sldId id="432" r:id="rId28"/>
    <p:sldId id="443" r:id="rId29"/>
    <p:sldId id="433" r:id="rId30"/>
    <p:sldId id="434" r:id="rId31"/>
    <p:sldId id="417" r:id="rId32"/>
    <p:sldId id="444" r:id="rId33"/>
    <p:sldId id="460" r:id="rId34"/>
    <p:sldId id="445" r:id="rId35"/>
    <p:sldId id="446" r:id="rId36"/>
    <p:sldId id="447" r:id="rId37"/>
    <p:sldId id="448" r:id="rId38"/>
    <p:sldId id="449" r:id="rId39"/>
    <p:sldId id="450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FF7D"/>
    <a:srgbClr val="FFFF75"/>
    <a:srgbClr val="9BEEFF"/>
    <a:srgbClr val="FFD88B"/>
    <a:srgbClr val="FFFF00"/>
    <a:srgbClr val="000000"/>
    <a:srgbClr val="FFD28F"/>
    <a:srgbClr val="FFFFAB"/>
    <a:srgbClr val="FFB66D"/>
    <a:srgbClr val="003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032" autoAdjust="0"/>
    <p:restoredTop sz="93362" autoAdjust="0"/>
  </p:normalViewPr>
  <p:slideViewPr>
    <p:cSldViewPr>
      <p:cViewPr varScale="1">
        <p:scale>
          <a:sx n="59" d="100"/>
          <a:sy n="59" d="100"/>
        </p:scale>
        <p:origin x="67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ADCE3-BD93-4E7E-8F56-3861B22BB6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720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63609-49D9-4275-9D98-AE2ED01660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279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9C60A-29EE-408E-9DF6-B4A98C24A7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71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D5A9A-40C0-46A7-9917-606D35FA4F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61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186E4-5CD9-4819-8C66-11270C2290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89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32963D-7CA3-4918-BE8B-8856A073CA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64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312980-6564-40B7-9E09-AFEEB3DB14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07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88064-AF52-44C9-92E8-914593ECC5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6198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670A8-8424-4840-B19B-62A0311075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313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F5CDC-FBB4-4272-881C-B266FDC9D4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4045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4CD0E-DDD8-480B-9D99-ACAB0A6798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799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D01BFC9-FA68-4141-A200-C33DD2B83F1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2727" y="3429000"/>
            <a:ext cx="7918545" cy="2057400"/>
          </a:xfrm>
        </p:spPr>
        <p:txBody>
          <a:bodyPr/>
          <a:lstStyle/>
          <a:p>
            <a:r>
              <a:rPr lang="en-US" dirty="0"/>
              <a:t>Colossians 4:2–6  </a:t>
            </a:r>
            <a:r>
              <a:rPr lang="en-US" sz="2400" dirty="0"/>
              <a:t>(NLT) </a:t>
            </a:r>
          </a:p>
          <a:p>
            <a:r>
              <a:rPr lang="en-US" dirty="0"/>
              <a:t>Devote yourselves to prayer with an alert mind and a thankful heart. </a:t>
            </a:r>
            <a:r>
              <a:rPr lang="en-US" baseline="30000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236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76200" y="3483429"/>
            <a:ext cx="9220200" cy="2895600"/>
          </a:xfrm>
        </p:spPr>
        <p:txBody>
          <a:bodyPr/>
          <a:lstStyle/>
          <a:p>
            <a:r>
              <a:rPr lang="en-US" sz="2800" dirty="0"/>
              <a:t>1 Peter 5:8 </a:t>
            </a:r>
            <a:r>
              <a:rPr lang="en-US" sz="2400" dirty="0"/>
              <a:t>(NLT)  </a:t>
            </a:r>
            <a:endParaRPr lang="en-US" sz="2800" dirty="0"/>
          </a:p>
          <a:p>
            <a:r>
              <a:rPr lang="en-US" b="1" dirty="0"/>
              <a:t>Stay alert</a:t>
            </a:r>
            <a:r>
              <a:rPr lang="en-US" dirty="0"/>
              <a:t>!  </a:t>
            </a:r>
            <a:r>
              <a:rPr lang="en-US" b="1" dirty="0">
                <a:solidFill>
                  <a:srgbClr val="9BEEFF"/>
                </a:solidFill>
              </a:rPr>
              <a:t>Watch out for</a:t>
            </a:r>
            <a:r>
              <a:rPr lang="en-US" dirty="0">
                <a:solidFill>
                  <a:srgbClr val="9BEEFF"/>
                </a:solidFill>
              </a:rPr>
              <a:t> your great </a:t>
            </a:r>
            <a:r>
              <a:rPr lang="en-US" b="1" dirty="0">
                <a:solidFill>
                  <a:srgbClr val="9BEEFF"/>
                </a:solidFill>
              </a:rPr>
              <a:t>enemy</a:t>
            </a:r>
            <a:r>
              <a:rPr lang="en-US" dirty="0">
                <a:solidFill>
                  <a:srgbClr val="9BEEFF"/>
                </a:solidFill>
              </a:rPr>
              <a:t>, </a:t>
            </a:r>
          </a:p>
          <a:p>
            <a:r>
              <a:rPr lang="en-US" dirty="0">
                <a:solidFill>
                  <a:srgbClr val="9BEEFF"/>
                </a:solidFill>
              </a:rPr>
              <a:t>the </a:t>
            </a:r>
            <a:r>
              <a:rPr lang="en-US" b="1" dirty="0">
                <a:solidFill>
                  <a:srgbClr val="9BEEFF"/>
                </a:solidFill>
              </a:rPr>
              <a:t>devil</a:t>
            </a:r>
            <a:r>
              <a:rPr lang="en-US" dirty="0">
                <a:solidFill>
                  <a:srgbClr val="9BEEFF"/>
                </a:solidFill>
              </a:rPr>
              <a:t>.</a:t>
            </a:r>
            <a:r>
              <a:rPr lang="en-US" dirty="0"/>
              <a:t> He prowls around like a </a:t>
            </a:r>
            <a:r>
              <a:rPr lang="en-US" b="1" dirty="0">
                <a:solidFill>
                  <a:srgbClr val="FFFF75"/>
                </a:solidFill>
              </a:rPr>
              <a:t>roaring lion</a:t>
            </a:r>
            <a:r>
              <a:rPr lang="en-US" dirty="0"/>
              <a:t>, </a:t>
            </a:r>
          </a:p>
          <a:p>
            <a:r>
              <a:rPr lang="en-US" dirty="0"/>
              <a:t>looking for someone to </a:t>
            </a:r>
            <a:r>
              <a:rPr lang="en-US" b="1" dirty="0"/>
              <a:t>devour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12683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3581400"/>
            <a:ext cx="8534400" cy="1752600"/>
          </a:xfrm>
        </p:spPr>
        <p:txBody>
          <a:bodyPr/>
          <a:lstStyle/>
          <a:p>
            <a:r>
              <a:rPr lang="en-US" b="1" dirty="0">
                <a:solidFill>
                  <a:srgbClr val="FFFF75"/>
                </a:solidFill>
              </a:rPr>
              <a:t>Two mistakes </a:t>
            </a:r>
            <a:r>
              <a:rPr lang="en-US" dirty="0">
                <a:solidFill>
                  <a:srgbClr val="FFFF75"/>
                </a:solidFill>
              </a:rPr>
              <a:t>Christians make </a:t>
            </a:r>
            <a:r>
              <a:rPr lang="en-US" dirty="0"/>
              <a:t>in talking </a:t>
            </a:r>
          </a:p>
          <a:p>
            <a:r>
              <a:rPr lang="en-US" dirty="0"/>
              <a:t>about Satan are that we either </a:t>
            </a:r>
            <a:r>
              <a:rPr lang="en-US" b="1" dirty="0">
                <a:solidFill>
                  <a:srgbClr val="9BEEFF"/>
                </a:solidFill>
              </a:rPr>
              <a:t>Joke</a:t>
            </a:r>
            <a:r>
              <a:rPr lang="en-US" dirty="0"/>
              <a:t> </a:t>
            </a:r>
          </a:p>
          <a:p>
            <a:r>
              <a:rPr lang="en-US" dirty="0"/>
              <a:t>about him or we </a:t>
            </a:r>
            <a:r>
              <a:rPr lang="en-US" b="1" dirty="0"/>
              <a:t>Ignore</a:t>
            </a:r>
            <a:r>
              <a:rPr lang="en-US" dirty="0"/>
              <a:t> him. </a:t>
            </a:r>
            <a:r>
              <a:rPr lang="en-US" sz="2000" dirty="0"/>
              <a:t>HNTC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441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3429000"/>
            <a:ext cx="8382000" cy="2057400"/>
          </a:xfrm>
        </p:spPr>
        <p:txBody>
          <a:bodyPr/>
          <a:lstStyle/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Believers who </a:t>
            </a:r>
            <a:r>
              <a:rPr lang="en-US" sz="32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pray with Gratitude 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God’s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blessing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will be less likely to be led astray </a:t>
            </a:r>
            <a:b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by the </a:t>
            </a:r>
            <a:r>
              <a:rPr lang="en-US" sz="32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Lures</a:t>
            </a:r>
            <a:r>
              <a:rPr lang="en-US" sz="3200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32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Lies</a:t>
            </a:r>
            <a:r>
              <a:rPr lang="en-US" sz="3200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en-US" sz="32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enemy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HNTC     </a:t>
            </a:r>
            <a:endParaRPr lang="en-US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372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5541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3429000"/>
            <a:ext cx="8534400" cy="2514600"/>
          </a:xfrm>
        </p:spPr>
        <p:txBody>
          <a:bodyPr/>
          <a:lstStyle/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Devote yourselves to </a:t>
            </a:r>
            <a:r>
              <a:rPr lang="en-US" sz="28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prayer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being watchful and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thankful. </a:t>
            </a:r>
            <a:r>
              <a:rPr lang="en-US" sz="2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8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pray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us, too, that God may open a door for our message, so that we may proclaim the mystery of Christ, for which I am in chains.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Pray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I may proclaim it clearly, as I should. </a:t>
            </a:r>
          </a:p>
          <a:p>
            <a:pPr>
              <a:lnSpc>
                <a:spcPct val="114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0966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72157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3396342"/>
            <a:ext cx="8229600" cy="3309257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Philippians 1:12–14 </a:t>
            </a: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(NLT) 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 want you to know, my dear brothers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sisters, that </a:t>
            </a:r>
            <a:r>
              <a:rPr lang="en-US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Everything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has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happened to me</a:t>
            </a:r>
            <a:r>
              <a:rPr lang="en-US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9BEEFF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r>
              <a:rPr lang="en-US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helped to spread the Good News</a:t>
            </a:r>
            <a:r>
              <a:rPr lang="en-US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solidFill>
                <a:srgbClr val="FFFF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668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13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US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everyone </a:t>
            </a:r>
            <a:r>
              <a:rPr lang="en-US" b="1" dirty="0">
                <a:solidFill>
                  <a:srgbClr val="9BEEFF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including the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whole palace guard,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knows that I am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chains</a:t>
            </a:r>
            <a:r>
              <a:rPr lang="en-US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because of </a:t>
            </a:r>
            <a:r>
              <a:rPr lang="en-US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Christ</a:t>
            </a:r>
            <a:r>
              <a:rPr lang="en-US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solidFill>
                <a:srgbClr val="FFFF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678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3505200"/>
            <a:ext cx="8839200" cy="2438400"/>
          </a:xfrm>
        </p:spPr>
        <p:txBody>
          <a:bodyPr/>
          <a:lstStyle/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14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3200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 of </a:t>
            </a:r>
            <a:r>
              <a:rPr lang="en-US" sz="32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 imprisonment,</a:t>
            </a:r>
            <a:r>
              <a:rPr lang="en-US" sz="3200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Believers </a:t>
            </a:r>
            <a:r>
              <a:rPr lang="en-US" sz="3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have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gained confidence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32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boldly speak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God’s Message</a:t>
            </a:r>
            <a:r>
              <a:rPr lang="en-US" sz="32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without fear. </a:t>
            </a:r>
            <a:endParaRPr lang="en-US" dirty="0">
              <a:solidFill>
                <a:srgbClr val="FFFF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37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505200"/>
            <a:ext cx="8305800" cy="2438400"/>
          </a:xfrm>
        </p:spPr>
        <p:txBody>
          <a:bodyPr/>
          <a:lstStyle/>
          <a:p>
            <a:r>
              <a:rPr lang="en-US" baseline="30000" dirty="0"/>
              <a:t>3</a:t>
            </a:r>
            <a:r>
              <a:rPr lang="en-US" dirty="0"/>
              <a:t> Pray for us, too, that God will give us many opportunities to speak about His mysterious plan concerning Christ. </a:t>
            </a:r>
          </a:p>
          <a:p>
            <a:r>
              <a:rPr lang="en-US" dirty="0"/>
              <a:t>That is why I am here in chains.</a:t>
            </a:r>
          </a:p>
        </p:txBody>
      </p:sp>
    </p:spTree>
    <p:extLst>
      <p:ext uri="{BB962C8B-B14F-4D97-AF65-F5344CB8AC3E}">
        <p14:creationId xmlns:p14="http://schemas.microsoft.com/office/powerpoint/2010/main" val="9237810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08679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76BAB-33A1-F5D4-77BA-AEA30CDD5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1657"/>
            <a:ext cx="7467600" cy="707571"/>
          </a:xfrm>
        </p:spPr>
        <p:txBody>
          <a:bodyPr/>
          <a:lstStyle/>
          <a:p>
            <a:pPr marL="228600" marR="0" algn="l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Paul Prayed for </a:t>
            </a:r>
            <a:endParaRPr lang="en-US" sz="3600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60E43-3870-3C5F-FE80-8587A900A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147458"/>
            <a:ext cx="7315200" cy="2286000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them to be </a:t>
            </a:r>
            <a:r>
              <a:rPr lang="en-US" sz="28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DILIGENT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Alert and Thankful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in their prayers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8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OPPORTUNITY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share the gospel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CLARITY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Proclaiming the gospel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45002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3429000"/>
            <a:ext cx="8763000" cy="32004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Acts 28:30–31 </a:t>
            </a: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(NLT)  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next two years, </a:t>
            </a:r>
            <a:r>
              <a:rPr lang="en-US" sz="2900" b="1" dirty="0">
                <a:solidFill>
                  <a:srgbClr val="BEFF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Paul lived in Rome</a:t>
            </a:r>
            <a:r>
              <a:rPr lang="en-US" sz="2900" dirty="0">
                <a:solidFill>
                  <a:srgbClr val="BEFF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his own expense. </a:t>
            </a:r>
            <a:r>
              <a:rPr lang="en-US" sz="2900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900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welcomed all </a:t>
            </a:r>
            <a:r>
              <a:rPr lang="en-US" sz="2900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sz="2900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visited</a:t>
            </a:r>
            <a:r>
              <a:rPr lang="en-US" sz="2900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him,    </a:t>
            </a:r>
            <a:r>
              <a:rPr lang="en-US" sz="2900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en-US" sz="29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boldly proclaiming</a:t>
            </a:r>
            <a:r>
              <a:rPr lang="en-US" sz="2900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Kingdom of God          </a:t>
            </a:r>
            <a:r>
              <a:rPr lang="en-US" sz="29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9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teaching</a:t>
            </a:r>
            <a:r>
              <a:rPr lang="en-US" sz="29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about the </a:t>
            </a:r>
            <a:r>
              <a:rPr lang="en-US" sz="29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Lord Jesus Christ</a:t>
            </a:r>
            <a:r>
              <a:rPr lang="en-US" sz="29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900" b="1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ONE </a:t>
            </a:r>
            <a:r>
              <a:rPr lang="en-US" sz="29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tried to </a:t>
            </a:r>
            <a:r>
              <a:rPr lang="en-US" sz="2900" b="1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Stop him</a:t>
            </a:r>
            <a:r>
              <a:rPr lang="en-US" sz="29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4170434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11637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3461657"/>
            <a:ext cx="8534400" cy="1752600"/>
          </a:xfrm>
        </p:spPr>
        <p:txBody>
          <a:bodyPr/>
          <a:lstStyle/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Devote</a:t>
            </a:r>
            <a:r>
              <a:rPr lang="en-US" sz="32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yourselves to </a:t>
            </a:r>
            <a:r>
              <a:rPr lang="en-US" sz="32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Prayer</a:t>
            </a:r>
            <a:r>
              <a:rPr lang="en-US" sz="32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being </a:t>
            </a:r>
            <a:r>
              <a:rPr lang="en-US" sz="32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watchful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32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thankful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2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2781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3429000"/>
            <a:ext cx="8686800" cy="1676400"/>
          </a:xfrm>
        </p:spPr>
        <p:txBody>
          <a:bodyPr/>
          <a:lstStyle/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Our Persistence 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an expression of our </a:t>
            </a: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FFFF75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en-US" sz="32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</a:t>
            </a:r>
            <a:r>
              <a:rPr lang="en-US" sz="32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God answers </a:t>
            </a:r>
            <a:r>
              <a:rPr lang="en-US" sz="32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  <a:r>
              <a:rPr lang="en-US" sz="32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prayers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LABN</a:t>
            </a:r>
            <a:endParaRPr lang="en-US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9766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3581400"/>
            <a:ext cx="8534400" cy="1752600"/>
          </a:xfrm>
        </p:spPr>
        <p:txBody>
          <a:bodyPr/>
          <a:lstStyle/>
          <a:p>
            <a:r>
              <a:rPr lang="en-US" baseline="30000" dirty="0"/>
              <a:t>3</a:t>
            </a:r>
            <a:r>
              <a:rPr lang="en-US" dirty="0"/>
              <a:t> And </a:t>
            </a:r>
            <a:r>
              <a:rPr lang="en-US" b="1" dirty="0">
                <a:solidFill>
                  <a:srgbClr val="9BEEFF"/>
                </a:solidFill>
              </a:rPr>
              <a:t>PRAY</a:t>
            </a:r>
            <a:r>
              <a:rPr lang="en-US" dirty="0">
                <a:solidFill>
                  <a:srgbClr val="9BEEFF"/>
                </a:solidFill>
              </a:rPr>
              <a:t> for us</a:t>
            </a:r>
            <a:r>
              <a:rPr lang="en-US" dirty="0"/>
              <a:t>, too, that </a:t>
            </a:r>
            <a:r>
              <a:rPr lang="en-US" dirty="0">
                <a:solidFill>
                  <a:srgbClr val="FFFF75"/>
                </a:solidFill>
              </a:rPr>
              <a:t>God may </a:t>
            </a:r>
          </a:p>
          <a:p>
            <a:r>
              <a:rPr lang="en-US" b="1" dirty="0">
                <a:solidFill>
                  <a:srgbClr val="FFFF75"/>
                </a:solidFill>
              </a:rPr>
              <a:t>Open a Door for our Message</a:t>
            </a:r>
            <a:endParaRPr lang="en-US" dirty="0">
              <a:solidFill>
                <a:srgbClr val="FFFF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3023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600" y="3505200"/>
            <a:ext cx="7162800" cy="1752600"/>
          </a:xfrm>
        </p:spPr>
        <p:txBody>
          <a:bodyPr/>
          <a:lstStyle/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FF75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PRAY</a:t>
            </a:r>
            <a:r>
              <a:rPr lang="en-US" sz="32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I may 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proclaim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Clearly</a:t>
            </a:r>
            <a:r>
              <a:rPr lang="en-US" sz="3200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as I should.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2725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04251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3429000"/>
            <a:ext cx="8839200" cy="29718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30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wise</a:t>
            </a:r>
            <a:r>
              <a:rPr lang="en-US" sz="3000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en-US" sz="30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way you act</a:t>
            </a:r>
            <a:r>
              <a:rPr lang="en-US" sz="3000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toward outsiders;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make the most of every opportunity. 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30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Let your </a:t>
            </a:r>
            <a:r>
              <a:rPr lang="en-US" sz="30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conversation be always full of grace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seasoned with salt, so that you may 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3000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 how to answer everyone. </a:t>
            </a:r>
            <a:endParaRPr lang="en-US" sz="3000" dirty="0">
              <a:solidFill>
                <a:srgbClr val="BEFF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417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429000"/>
            <a:ext cx="8229600" cy="3200400"/>
          </a:xfrm>
        </p:spPr>
        <p:txBody>
          <a:bodyPr/>
          <a:lstStyle/>
          <a:p>
            <a:r>
              <a:rPr lang="en-US" baseline="30000"/>
              <a:t>4</a:t>
            </a:r>
            <a:r>
              <a:rPr lang="en-US"/>
              <a:t> Pray that I will proclaim this message as clearly as I should. </a:t>
            </a:r>
            <a:r>
              <a:rPr lang="en-US" baseline="30000"/>
              <a:t>5</a:t>
            </a:r>
            <a:r>
              <a:rPr lang="en-US"/>
              <a:t> Live wisely among those who are not believers, and make the most of every opportunity.</a:t>
            </a:r>
          </a:p>
          <a:p>
            <a:r>
              <a:rPr lang="en-US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686958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19250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6F385C3-EFB3-A969-858E-DCA6F3FE3B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100" y="3429000"/>
            <a:ext cx="7543800" cy="17526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Corinthians 3:6 </a:t>
            </a: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(NIV)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BEFF7D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u="sng" dirty="0">
                <a:solidFill>
                  <a:srgbClr val="BEFF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planted</a:t>
            </a:r>
            <a:r>
              <a:rPr lang="en-US" dirty="0">
                <a:solidFill>
                  <a:srgbClr val="BEFF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seed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Apollos </a:t>
            </a:r>
            <a:r>
              <a:rPr lang="en-US" u="sng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watered</a:t>
            </a:r>
            <a:r>
              <a:rPr lang="en-US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it,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God made it </a:t>
            </a: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GROW</a:t>
            </a:r>
            <a:r>
              <a:rPr lang="en-US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FFFF75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9571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76057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3429000"/>
            <a:ext cx="8839200" cy="29718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30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wise</a:t>
            </a:r>
            <a:r>
              <a:rPr lang="en-US" sz="3000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en-US" sz="30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way you act</a:t>
            </a:r>
            <a:r>
              <a:rPr lang="en-US" sz="3000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toward outsiders;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make the most of every opportunity. 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30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Let your </a:t>
            </a:r>
            <a:r>
              <a:rPr lang="en-US" sz="30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conversation be always full of grace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seasoned with salt, so that you may 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3000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 how to answer everyone. </a:t>
            </a:r>
            <a:endParaRPr lang="en-US" sz="3000" dirty="0">
              <a:solidFill>
                <a:srgbClr val="BEFF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9296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6F385C3-EFB3-A969-858E-DCA6F3FE3B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0" y="3439886"/>
            <a:ext cx="6400800" cy="1752600"/>
          </a:xfrm>
        </p:spPr>
        <p:txBody>
          <a:bodyPr/>
          <a:lstStyle/>
          <a:p>
            <a:r>
              <a:rPr lang="en-US" baseline="30000" dirty="0"/>
              <a:t>5</a:t>
            </a:r>
            <a:r>
              <a:rPr lang="en-US" dirty="0"/>
              <a:t> </a:t>
            </a:r>
            <a:r>
              <a:rPr lang="en-US" b="1" dirty="0">
                <a:solidFill>
                  <a:srgbClr val="FFFF75"/>
                </a:solidFill>
              </a:rPr>
              <a:t>Be </a:t>
            </a: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</a:rPr>
              <a:t>wise</a:t>
            </a:r>
            <a:r>
              <a:rPr lang="en-US" dirty="0">
                <a:solidFill>
                  <a:srgbClr val="FFFF75"/>
                </a:solidFill>
              </a:rPr>
              <a:t> in the </a:t>
            </a:r>
            <a:r>
              <a:rPr lang="en-US" b="1" dirty="0">
                <a:solidFill>
                  <a:srgbClr val="FFFF75"/>
                </a:solidFill>
              </a:rPr>
              <a:t>way you </a:t>
            </a: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</a:rPr>
              <a:t>ACT</a:t>
            </a:r>
            <a:r>
              <a:rPr lang="en-US" dirty="0">
                <a:solidFill>
                  <a:srgbClr val="FFFF75"/>
                </a:solidFill>
              </a:rPr>
              <a:t> </a:t>
            </a:r>
            <a:r>
              <a:rPr lang="en-US" dirty="0"/>
              <a:t>toward outsiders...</a:t>
            </a:r>
          </a:p>
        </p:txBody>
      </p:sp>
    </p:spTree>
    <p:extLst>
      <p:ext uri="{BB962C8B-B14F-4D97-AF65-F5344CB8AC3E}">
        <p14:creationId xmlns:p14="http://schemas.microsoft.com/office/powerpoint/2010/main" val="1592880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6F385C3-EFB3-A969-858E-DCA6F3FE3B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baseline="30000" dirty="0"/>
              <a:t>6</a:t>
            </a:r>
            <a:r>
              <a:rPr lang="en-US" dirty="0"/>
              <a:t> Let your </a:t>
            </a:r>
            <a:r>
              <a:rPr lang="en-US" b="1" dirty="0">
                <a:solidFill>
                  <a:srgbClr val="9BEEFF"/>
                </a:solidFill>
              </a:rPr>
              <a:t>conversation</a:t>
            </a:r>
            <a:r>
              <a:rPr lang="en-US" dirty="0"/>
              <a:t> be always </a:t>
            </a:r>
            <a:r>
              <a:rPr lang="en-US" b="1" dirty="0">
                <a:solidFill>
                  <a:srgbClr val="FFFF75"/>
                </a:solidFill>
              </a:rPr>
              <a:t>Full of Grace</a:t>
            </a:r>
            <a:r>
              <a:rPr lang="en-US" dirty="0">
                <a:solidFill>
                  <a:srgbClr val="FFFF75"/>
                </a:solidFill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5709472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6F385C3-EFB3-A969-858E-DCA6F3FE3B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2514600"/>
          </a:xfrm>
        </p:spPr>
        <p:txBody>
          <a:bodyPr/>
          <a:lstStyle/>
          <a:p>
            <a:r>
              <a:rPr lang="en-US" baseline="30000" dirty="0"/>
              <a:t>6</a:t>
            </a:r>
            <a:r>
              <a:rPr lang="en-US" dirty="0"/>
              <a:t> Let your </a:t>
            </a:r>
            <a:r>
              <a:rPr lang="en-US" b="1" dirty="0">
                <a:solidFill>
                  <a:srgbClr val="9BEEFF"/>
                </a:solidFill>
              </a:rPr>
              <a:t>conversation</a:t>
            </a:r>
            <a:r>
              <a:rPr lang="en-US" dirty="0">
                <a:solidFill>
                  <a:srgbClr val="9BEEFF"/>
                </a:solidFill>
              </a:rPr>
              <a:t> be always </a:t>
            </a:r>
            <a:r>
              <a:rPr lang="en-US" b="1" dirty="0">
                <a:solidFill>
                  <a:srgbClr val="9BEEFF"/>
                </a:solidFill>
              </a:rPr>
              <a:t>full </a:t>
            </a:r>
          </a:p>
          <a:p>
            <a:r>
              <a:rPr lang="en-US" b="1" dirty="0">
                <a:solidFill>
                  <a:srgbClr val="9BEEFF"/>
                </a:solidFill>
              </a:rPr>
              <a:t>  of </a:t>
            </a:r>
            <a:r>
              <a:rPr lang="en-US" b="1" dirty="0">
                <a:solidFill>
                  <a:srgbClr val="9BEEFF"/>
                </a:solidFill>
                <a:latin typeface="Arial Black" panose="020B0A04020102020204" pitchFamily="34" charset="0"/>
              </a:rPr>
              <a:t>GRACE</a:t>
            </a:r>
            <a:r>
              <a:rPr lang="en-US" dirty="0"/>
              <a:t>, </a:t>
            </a:r>
            <a:r>
              <a:rPr lang="en-US" b="1" dirty="0"/>
              <a:t>seasoned</a:t>
            </a:r>
            <a:r>
              <a:rPr lang="en-US" dirty="0"/>
              <a:t> with salt, </a:t>
            </a:r>
          </a:p>
          <a:p>
            <a:r>
              <a:rPr lang="en-US" dirty="0"/>
              <a:t>  so that you may </a:t>
            </a:r>
            <a:r>
              <a:rPr lang="en-US" b="1" dirty="0"/>
              <a:t>know</a:t>
            </a:r>
            <a:r>
              <a:rPr lang="en-US" b="1" dirty="0">
                <a:solidFill>
                  <a:srgbClr val="FFFF75"/>
                </a:solidFill>
              </a:rPr>
              <a:t> </a:t>
            </a:r>
          </a:p>
          <a:p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</a:rPr>
              <a:t>     HOW</a:t>
            </a:r>
            <a:r>
              <a:rPr lang="en-US" dirty="0">
                <a:solidFill>
                  <a:srgbClr val="FFFF75"/>
                </a:solidFill>
              </a:rPr>
              <a:t>  to </a:t>
            </a:r>
            <a:r>
              <a:rPr lang="en-US" b="1" dirty="0">
                <a:solidFill>
                  <a:srgbClr val="FFFF75"/>
                </a:solidFill>
              </a:rPr>
              <a:t>answer everyone</a:t>
            </a:r>
            <a:r>
              <a:rPr lang="en-US" dirty="0">
                <a:solidFill>
                  <a:srgbClr val="FFFF75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0258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6F385C3-EFB3-A969-858E-DCA6F3FE3B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505200"/>
            <a:ext cx="8077200" cy="3048000"/>
          </a:xfrm>
        </p:spPr>
        <p:txBody>
          <a:bodyPr/>
          <a:lstStyle/>
          <a:p>
            <a:r>
              <a:rPr lang="en-US" sz="2600" dirty="0"/>
              <a:t>1 Peter 3:15  </a:t>
            </a:r>
            <a:r>
              <a:rPr lang="en-US" sz="2400" dirty="0"/>
              <a:t>(NIV)  </a:t>
            </a:r>
          </a:p>
          <a:p>
            <a:r>
              <a:rPr lang="en-US" sz="2700" dirty="0"/>
              <a:t>But in your </a:t>
            </a:r>
            <a:r>
              <a:rPr lang="en-US" sz="2700" dirty="0">
                <a:solidFill>
                  <a:srgbClr val="FFFF75"/>
                </a:solidFill>
              </a:rPr>
              <a:t>hearts</a:t>
            </a:r>
            <a:r>
              <a:rPr lang="en-US" sz="2700" dirty="0"/>
              <a:t> </a:t>
            </a:r>
            <a:r>
              <a:rPr lang="en-US" sz="2700" dirty="0">
                <a:solidFill>
                  <a:srgbClr val="FFFF75"/>
                </a:solidFill>
              </a:rPr>
              <a:t>set apart Christ as Lord. </a:t>
            </a:r>
          </a:p>
          <a:p>
            <a:r>
              <a:rPr lang="en-US" sz="2700" b="1" dirty="0"/>
              <a:t>Always </a:t>
            </a:r>
            <a:r>
              <a:rPr lang="en-US" sz="2700" dirty="0"/>
              <a:t>be</a:t>
            </a:r>
            <a:r>
              <a:rPr lang="en-US" sz="2700" b="1" dirty="0"/>
              <a:t> Prepared</a:t>
            </a:r>
            <a:r>
              <a:rPr lang="en-US" sz="2700" dirty="0"/>
              <a:t> to give an </a:t>
            </a:r>
            <a:r>
              <a:rPr lang="en-US" sz="2700" b="1" dirty="0">
                <a:latin typeface="Arial Black" panose="020B0A04020102020204" pitchFamily="34" charset="0"/>
              </a:rPr>
              <a:t>ANSWER</a:t>
            </a:r>
            <a:r>
              <a:rPr lang="en-US" sz="2700" dirty="0"/>
              <a:t> </a:t>
            </a:r>
          </a:p>
          <a:p>
            <a:r>
              <a:rPr lang="en-US" sz="2700" dirty="0"/>
              <a:t>to</a:t>
            </a:r>
            <a:r>
              <a:rPr lang="en-US" sz="2700" b="1" dirty="0"/>
              <a:t> Everyone </a:t>
            </a:r>
            <a:r>
              <a:rPr lang="en-US" sz="2700" dirty="0"/>
              <a:t>who</a:t>
            </a:r>
            <a:r>
              <a:rPr lang="en-US" sz="2700" b="1" dirty="0"/>
              <a:t> ASKS </a:t>
            </a:r>
            <a:r>
              <a:rPr lang="en-US" sz="2700" dirty="0"/>
              <a:t>you </a:t>
            </a:r>
          </a:p>
          <a:p>
            <a:r>
              <a:rPr lang="en-US" sz="2700" dirty="0">
                <a:solidFill>
                  <a:srgbClr val="BEFF7D"/>
                </a:solidFill>
              </a:rPr>
              <a:t>to</a:t>
            </a:r>
            <a:r>
              <a:rPr lang="en-US" sz="2700" dirty="0"/>
              <a:t> </a:t>
            </a:r>
            <a:r>
              <a:rPr lang="en-US" sz="2700" dirty="0">
                <a:solidFill>
                  <a:srgbClr val="BEFF7D"/>
                </a:solidFill>
              </a:rPr>
              <a:t>give the </a:t>
            </a:r>
            <a:r>
              <a:rPr lang="en-US" sz="2700" b="1" dirty="0">
                <a:solidFill>
                  <a:srgbClr val="BEFF7D"/>
                </a:solidFill>
              </a:rPr>
              <a:t>Reason </a:t>
            </a:r>
            <a:r>
              <a:rPr lang="en-US" sz="2700" dirty="0">
                <a:solidFill>
                  <a:srgbClr val="BEFF7D"/>
                </a:solidFill>
              </a:rPr>
              <a:t>for the </a:t>
            </a:r>
            <a:r>
              <a:rPr lang="en-US" sz="2700" b="1" dirty="0">
                <a:solidFill>
                  <a:srgbClr val="BEFF7D"/>
                </a:solidFill>
                <a:latin typeface="Arial Black" panose="020B0A04020102020204" pitchFamily="34" charset="0"/>
              </a:rPr>
              <a:t>HOPE</a:t>
            </a:r>
            <a:r>
              <a:rPr lang="en-US" sz="2700" b="1" dirty="0">
                <a:solidFill>
                  <a:srgbClr val="BEFF7D"/>
                </a:solidFill>
              </a:rPr>
              <a:t> </a:t>
            </a:r>
            <a:r>
              <a:rPr lang="en-US" sz="2700" dirty="0">
                <a:solidFill>
                  <a:srgbClr val="BEFF7D"/>
                </a:solidFill>
              </a:rPr>
              <a:t>that you </a:t>
            </a:r>
            <a:r>
              <a:rPr lang="en-US" sz="2700" b="1" dirty="0">
                <a:solidFill>
                  <a:srgbClr val="BEFF7D"/>
                </a:solidFill>
              </a:rPr>
              <a:t>have</a:t>
            </a:r>
            <a:r>
              <a:rPr lang="en-US" sz="2700" dirty="0">
                <a:solidFill>
                  <a:srgbClr val="BEFF7D"/>
                </a:solidFill>
              </a:rPr>
              <a:t>. </a:t>
            </a:r>
          </a:p>
          <a:p>
            <a:r>
              <a:rPr lang="en-US" sz="2700" dirty="0">
                <a:solidFill>
                  <a:srgbClr val="9BEEFF"/>
                </a:solidFill>
              </a:rPr>
              <a:t>But</a:t>
            </a:r>
            <a:r>
              <a:rPr lang="en-US" sz="2700" b="1" dirty="0">
                <a:solidFill>
                  <a:srgbClr val="9BEEFF"/>
                </a:solidFill>
              </a:rPr>
              <a:t> DO this </a:t>
            </a:r>
            <a:r>
              <a:rPr lang="en-US" sz="2700" dirty="0">
                <a:solidFill>
                  <a:srgbClr val="9BEEFF"/>
                </a:solidFill>
              </a:rPr>
              <a:t>with</a:t>
            </a:r>
            <a:r>
              <a:rPr lang="en-US" sz="2700" b="1" dirty="0">
                <a:solidFill>
                  <a:srgbClr val="9BEEFF"/>
                </a:solidFill>
              </a:rPr>
              <a:t> Gentleness </a:t>
            </a:r>
            <a:r>
              <a:rPr lang="en-US" sz="2700" dirty="0">
                <a:solidFill>
                  <a:srgbClr val="9BEEFF"/>
                </a:solidFill>
              </a:rPr>
              <a:t>and</a:t>
            </a:r>
            <a:r>
              <a:rPr lang="en-US" sz="2700" b="1" dirty="0">
                <a:solidFill>
                  <a:srgbClr val="9BEEFF"/>
                </a:solidFill>
              </a:rPr>
              <a:t> Respect... </a:t>
            </a:r>
          </a:p>
        </p:txBody>
      </p:sp>
    </p:spTree>
    <p:extLst>
      <p:ext uri="{BB962C8B-B14F-4D97-AF65-F5344CB8AC3E}">
        <p14:creationId xmlns:p14="http://schemas.microsoft.com/office/powerpoint/2010/main" val="28652911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6F385C3-EFB3-A969-858E-DCA6F3FE3B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429000"/>
            <a:ext cx="7924800" cy="3124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Lamentations 3:21–23 </a:t>
            </a: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(NLT)   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Yet </a:t>
            </a:r>
            <a:r>
              <a:rPr lang="en-US" sz="2800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still dare to HOPE</a:t>
            </a:r>
            <a:r>
              <a:rPr lang="en-US" sz="2800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I remember this: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Faithful Love</a:t>
            </a:r>
            <a:r>
              <a:rPr lang="en-US" sz="2800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en-US" sz="2800" cap="small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2800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never ends</a:t>
            </a:r>
            <a:r>
              <a:rPr lang="en-US" sz="2800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2800" dirty="0">
                <a:solidFill>
                  <a:srgbClr val="BEFF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 </a:t>
            </a:r>
            <a:r>
              <a:rPr lang="en-US" sz="2800" b="1" dirty="0">
                <a:solidFill>
                  <a:srgbClr val="BEFF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Mercies</a:t>
            </a:r>
            <a:r>
              <a:rPr lang="en-US" sz="2800" dirty="0">
                <a:solidFill>
                  <a:srgbClr val="BEFF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BEFF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never cease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Great is His faithfulness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 mercies</a:t>
            </a:r>
            <a:r>
              <a:rPr lang="en-US" sz="2800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begin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afresh each morning. </a:t>
            </a:r>
          </a:p>
        </p:txBody>
      </p:sp>
    </p:spTree>
    <p:extLst>
      <p:ext uri="{BB962C8B-B14F-4D97-AF65-F5344CB8AC3E}">
        <p14:creationId xmlns:p14="http://schemas.microsoft.com/office/powerpoint/2010/main" val="33167414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650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71500" y="3459707"/>
            <a:ext cx="8001000" cy="2102893"/>
          </a:xfrm>
        </p:spPr>
        <p:txBody>
          <a:bodyPr/>
          <a:lstStyle/>
          <a:p>
            <a:r>
              <a:rPr lang="en-US" baseline="30000" dirty="0"/>
              <a:t>6</a:t>
            </a:r>
            <a:r>
              <a:rPr lang="en-US" dirty="0"/>
              <a:t> Let your conversation be gracious and attractive so that you will have the right response for everyone.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3418114"/>
            <a:ext cx="9144000" cy="1772896"/>
          </a:xfrm>
          <a:noFill/>
        </p:spPr>
        <p:txBody>
          <a:bodyPr/>
          <a:lstStyle/>
          <a:p>
            <a:r>
              <a:rPr lang="en-US" altLang="en-US" sz="5400" b="1" dirty="0">
                <a:solidFill>
                  <a:srgbClr val="FFFF00"/>
                </a:solidFill>
                <a:latin typeface="Arial Black" pitchFamily="34" charset="0"/>
              </a:rPr>
              <a:t>Be Prayerful Watchful and Thankful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400"/>
            <a:ext cx="6400800" cy="914400"/>
          </a:xfrm>
        </p:spPr>
        <p:txBody>
          <a:bodyPr/>
          <a:lstStyle/>
          <a:p>
            <a:r>
              <a:rPr lang="en-US" altLang="en-US" dirty="0">
                <a:solidFill>
                  <a:srgbClr val="9BEEFF"/>
                </a:solidFill>
                <a:latin typeface="Arial Black" pitchFamily="34" charset="0"/>
              </a:rPr>
              <a:t>Colossians 4:2-6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" y="3429000"/>
            <a:ext cx="8610600" cy="3276600"/>
          </a:xfrm>
        </p:spPr>
        <p:txBody>
          <a:bodyPr/>
          <a:lstStyle/>
          <a:p>
            <a:r>
              <a:rPr lang="en-US" sz="2400" dirty="0"/>
              <a:t>Luke 18:10–13 </a:t>
            </a:r>
            <a:r>
              <a:rPr lang="en-US" sz="1800" dirty="0"/>
              <a:t>(NLT)  </a:t>
            </a:r>
            <a:endParaRPr lang="en-US" sz="2000" dirty="0"/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2800" dirty="0"/>
              <a:t>“Two men went to the </a:t>
            </a:r>
            <a:r>
              <a:rPr lang="en-US" sz="2800" dirty="0">
                <a:latin typeface="Arial Black" panose="020B0A04020102020204" pitchFamily="34" charset="0"/>
              </a:rPr>
              <a:t>Temple </a:t>
            </a:r>
            <a:r>
              <a:rPr lang="en-US" sz="2800" b="1" dirty="0">
                <a:latin typeface="Arial Black" panose="020B0A04020102020204" pitchFamily="34" charset="0"/>
              </a:rPr>
              <a:t>to pray</a:t>
            </a:r>
            <a:r>
              <a:rPr lang="en-US" sz="2800" dirty="0"/>
              <a:t>. One was a </a:t>
            </a:r>
            <a:r>
              <a:rPr lang="en-US" sz="2800" b="1" dirty="0">
                <a:solidFill>
                  <a:srgbClr val="BEFF7D"/>
                </a:solidFill>
              </a:rPr>
              <a:t>Pharisee</a:t>
            </a:r>
            <a:r>
              <a:rPr lang="en-US" sz="2800" dirty="0"/>
              <a:t>, and the other was a </a:t>
            </a:r>
            <a:r>
              <a:rPr lang="en-US" sz="2800" b="1" dirty="0">
                <a:solidFill>
                  <a:srgbClr val="FFFF75"/>
                </a:solidFill>
              </a:rPr>
              <a:t>despised tax collector</a:t>
            </a:r>
            <a:r>
              <a:rPr lang="en-US" sz="2800" dirty="0">
                <a:solidFill>
                  <a:srgbClr val="FFFF75"/>
                </a:solidFill>
              </a:rPr>
              <a:t>.</a:t>
            </a:r>
            <a:r>
              <a:rPr lang="en-US" sz="2800" dirty="0"/>
              <a:t> </a:t>
            </a:r>
            <a:r>
              <a:rPr lang="en-US" sz="2800" baseline="30000" dirty="0"/>
              <a:t>11</a:t>
            </a:r>
            <a:r>
              <a:rPr lang="en-US" sz="2800" dirty="0"/>
              <a:t> The </a:t>
            </a:r>
            <a:r>
              <a:rPr lang="en-US" sz="2800" b="1" dirty="0">
                <a:solidFill>
                  <a:srgbClr val="BEFF7D"/>
                </a:solidFill>
              </a:rPr>
              <a:t>Pharisee</a:t>
            </a:r>
            <a:r>
              <a:rPr lang="en-US" sz="2800" dirty="0"/>
              <a:t> stood by himself and prayed this prayer: ‘I thank you, God, that I am not like other people - cheaters, sinners, adulterers. I’m certainly </a:t>
            </a:r>
            <a:r>
              <a:rPr lang="en-US" sz="2800" b="1" dirty="0"/>
              <a:t>NOT like that tax collector!</a:t>
            </a:r>
            <a:r>
              <a:rPr lang="en-US" sz="2800" dirty="0"/>
              <a:t> </a:t>
            </a:r>
            <a:r>
              <a:rPr lang="en-US" sz="2800" baseline="30000" dirty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3779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3429000"/>
            <a:ext cx="8610600" cy="28956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2800" baseline="30000" dirty="0"/>
              <a:t>12</a:t>
            </a:r>
            <a:r>
              <a:rPr lang="en-US" sz="2800" dirty="0"/>
              <a:t> I fast twice a week, and I give you a tenth of my income.’ </a:t>
            </a:r>
            <a:r>
              <a:rPr lang="en-US" sz="2800" baseline="30000" dirty="0"/>
              <a:t>13</a:t>
            </a:r>
            <a:r>
              <a:rPr lang="en-US" sz="2800" dirty="0"/>
              <a:t> “But </a:t>
            </a:r>
            <a:r>
              <a:rPr lang="en-US" sz="2800" b="1" dirty="0">
                <a:solidFill>
                  <a:srgbClr val="9BEEFF"/>
                </a:solidFill>
              </a:rPr>
              <a:t>the tax collector</a:t>
            </a:r>
            <a:r>
              <a:rPr lang="en-US" sz="2800" dirty="0">
                <a:solidFill>
                  <a:srgbClr val="9BEEFF"/>
                </a:solidFill>
              </a:rPr>
              <a:t> </a:t>
            </a:r>
            <a:r>
              <a:rPr lang="en-US" sz="2800" dirty="0"/>
              <a:t>stood at a  distance and dared not even lift his eyes to 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2800" dirty="0"/>
              <a:t>heaven as he prayed. Instead, </a:t>
            </a:r>
            <a:r>
              <a:rPr lang="en-US" sz="2800" dirty="0">
                <a:solidFill>
                  <a:srgbClr val="9BEEFF"/>
                </a:solidFill>
              </a:rPr>
              <a:t>he beat his 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2800" dirty="0">
                <a:solidFill>
                  <a:srgbClr val="9BEEFF"/>
                </a:solidFill>
              </a:rPr>
              <a:t>chest </a:t>
            </a:r>
            <a:r>
              <a:rPr lang="en-US" sz="2800" b="1" dirty="0">
                <a:solidFill>
                  <a:srgbClr val="9BEEFF"/>
                </a:solidFill>
              </a:rPr>
              <a:t>in sorrow, saying, </a:t>
            </a:r>
            <a:r>
              <a:rPr lang="en-US" sz="2800" b="1" dirty="0">
                <a:solidFill>
                  <a:srgbClr val="FFFF75"/>
                </a:solidFill>
              </a:rPr>
              <a:t>‘O God, be 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2800" b="1" dirty="0">
                <a:solidFill>
                  <a:srgbClr val="FFFF75"/>
                </a:solidFill>
              </a:rPr>
              <a:t>Merciful to ME, for I am a sinner.’ </a:t>
            </a:r>
            <a:endParaRPr lang="en-US" sz="2800" dirty="0">
              <a:solidFill>
                <a:srgbClr val="FFFF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318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246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3429000"/>
            <a:ext cx="8534400" cy="2514600"/>
          </a:xfrm>
        </p:spPr>
        <p:txBody>
          <a:bodyPr/>
          <a:lstStyle/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Devote</a:t>
            </a:r>
            <a:r>
              <a:rPr lang="en-US" sz="28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yourselves to </a:t>
            </a:r>
            <a:r>
              <a:rPr lang="en-US" sz="2800" b="1" u="sng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prayer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being watchful and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thankful. </a:t>
            </a:r>
            <a:r>
              <a:rPr lang="en-US" sz="2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b="1" u="sng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pray</a:t>
            </a:r>
            <a:r>
              <a:rPr lang="en-US" sz="28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us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too, that God may open a door for our message, so that we may proclaim the mystery of Christ, for which I am in chains.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Pray</a:t>
            </a:r>
            <a:r>
              <a:rPr lang="en-US" sz="28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I may proclaim it clearly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as I should. </a:t>
            </a:r>
          </a:p>
          <a:p>
            <a:pPr>
              <a:lnSpc>
                <a:spcPct val="114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9369155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</TotalTime>
  <Words>902</Words>
  <Application>Microsoft Office PowerPoint</Application>
  <PresentationFormat>On-screen Show (4:3)</PresentationFormat>
  <Paragraphs>81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Arial Black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Be Prayerful Watchful and Thankful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Paul Prayed for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Faith Bible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Kieft</dc:creator>
  <cp:lastModifiedBy>dmkcjk@gmail.com</cp:lastModifiedBy>
  <cp:revision>300</cp:revision>
  <dcterms:created xsi:type="dcterms:W3CDTF">2006-01-26T22:08:32Z</dcterms:created>
  <dcterms:modified xsi:type="dcterms:W3CDTF">2022-10-23T12:53:40Z</dcterms:modified>
</cp:coreProperties>
</file>