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315" r:id="rId2"/>
    <p:sldId id="435" r:id="rId3"/>
    <p:sldId id="326" r:id="rId4"/>
    <p:sldId id="316" r:id="rId5"/>
    <p:sldId id="438" r:id="rId6"/>
    <p:sldId id="439" r:id="rId7"/>
    <p:sldId id="440" r:id="rId8"/>
    <p:sldId id="298" r:id="rId9"/>
    <p:sldId id="441" r:id="rId10"/>
    <p:sldId id="419" r:id="rId11"/>
    <p:sldId id="437" r:id="rId12"/>
    <p:sldId id="424" r:id="rId13"/>
    <p:sldId id="425" r:id="rId14"/>
    <p:sldId id="426" r:id="rId15"/>
    <p:sldId id="428" r:id="rId16"/>
    <p:sldId id="429" r:id="rId17"/>
    <p:sldId id="430" r:id="rId18"/>
    <p:sldId id="431" r:id="rId19"/>
    <p:sldId id="432" r:id="rId20"/>
    <p:sldId id="43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EEFF"/>
    <a:srgbClr val="FFD88B"/>
    <a:srgbClr val="FFFF75"/>
    <a:srgbClr val="BEFF7D"/>
    <a:srgbClr val="000000"/>
    <a:srgbClr val="FFFF00"/>
    <a:srgbClr val="FFD28F"/>
    <a:srgbClr val="FFFFAB"/>
    <a:srgbClr val="FFB66D"/>
    <a:srgbClr val="003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43" autoAdjust="0"/>
    <p:restoredTop sz="93362" autoAdjust="0"/>
  </p:normalViewPr>
  <p:slideViewPr>
    <p:cSldViewPr>
      <p:cViewPr varScale="1">
        <p:scale>
          <a:sx n="59" d="100"/>
          <a:sy n="59" d="100"/>
        </p:scale>
        <p:origin x="7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16ADCE3-BD93-4E7E-8F56-3861B22BB624}" type="slidenum">
              <a:rPr lang="en-US" altLang="en-US"/>
              <a:pPr/>
              <a:t>‹#›</a:t>
            </a:fld>
            <a:endParaRPr lang="en-US" altLang="en-US"/>
          </a:p>
        </p:txBody>
      </p:sp>
    </p:spTree>
    <p:extLst>
      <p:ext uri="{BB962C8B-B14F-4D97-AF65-F5344CB8AC3E}">
        <p14:creationId xmlns:p14="http://schemas.microsoft.com/office/powerpoint/2010/main" val="382720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E63609-49D9-4275-9D98-AE2ED016604A}" type="slidenum">
              <a:rPr lang="en-US" altLang="en-US"/>
              <a:pPr/>
              <a:t>‹#›</a:t>
            </a:fld>
            <a:endParaRPr lang="en-US" altLang="en-US"/>
          </a:p>
        </p:txBody>
      </p:sp>
    </p:spTree>
    <p:extLst>
      <p:ext uri="{BB962C8B-B14F-4D97-AF65-F5344CB8AC3E}">
        <p14:creationId xmlns:p14="http://schemas.microsoft.com/office/powerpoint/2010/main" val="352279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89C60A-29EE-408E-9DF6-B4A98C24A791}" type="slidenum">
              <a:rPr lang="en-US" altLang="en-US"/>
              <a:pPr/>
              <a:t>‹#›</a:t>
            </a:fld>
            <a:endParaRPr lang="en-US" altLang="en-US"/>
          </a:p>
        </p:txBody>
      </p:sp>
    </p:spTree>
    <p:extLst>
      <p:ext uri="{BB962C8B-B14F-4D97-AF65-F5344CB8AC3E}">
        <p14:creationId xmlns:p14="http://schemas.microsoft.com/office/powerpoint/2010/main" val="298871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75D5A9A-40C0-46A7-9917-606D35FA4FDE}" type="slidenum">
              <a:rPr lang="en-US" altLang="en-US"/>
              <a:pPr/>
              <a:t>‹#›</a:t>
            </a:fld>
            <a:endParaRPr lang="en-US" altLang="en-US"/>
          </a:p>
        </p:txBody>
      </p:sp>
    </p:spTree>
    <p:extLst>
      <p:ext uri="{BB962C8B-B14F-4D97-AF65-F5344CB8AC3E}">
        <p14:creationId xmlns:p14="http://schemas.microsoft.com/office/powerpoint/2010/main" val="118761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F186E4-5CD9-4819-8C66-11270C229069}" type="slidenum">
              <a:rPr lang="en-US" altLang="en-US"/>
              <a:pPr/>
              <a:t>‹#›</a:t>
            </a:fld>
            <a:endParaRPr lang="en-US" altLang="en-US"/>
          </a:p>
        </p:txBody>
      </p:sp>
    </p:spTree>
    <p:extLst>
      <p:ext uri="{BB962C8B-B14F-4D97-AF65-F5344CB8AC3E}">
        <p14:creationId xmlns:p14="http://schemas.microsoft.com/office/powerpoint/2010/main" val="139889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932963D-7CA3-4918-BE8B-8856A073CABD}" type="slidenum">
              <a:rPr lang="en-US" altLang="en-US"/>
              <a:pPr/>
              <a:t>‹#›</a:t>
            </a:fld>
            <a:endParaRPr lang="en-US" altLang="en-US"/>
          </a:p>
        </p:txBody>
      </p:sp>
    </p:spTree>
    <p:extLst>
      <p:ext uri="{BB962C8B-B14F-4D97-AF65-F5344CB8AC3E}">
        <p14:creationId xmlns:p14="http://schemas.microsoft.com/office/powerpoint/2010/main" val="412764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9312980-6564-40B7-9E09-AFEEB3DB1482}" type="slidenum">
              <a:rPr lang="en-US" altLang="en-US"/>
              <a:pPr/>
              <a:t>‹#›</a:t>
            </a:fld>
            <a:endParaRPr lang="en-US" altLang="en-US"/>
          </a:p>
        </p:txBody>
      </p:sp>
    </p:spTree>
    <p:extLst>
      <p:ext uri="{BB962C8B-B14F-4D97-AF65-F5344CB8AC3E}">
        <p14:creationId xmlns:p14="http://schemas.microsoft.com/office/powerpoint/2010/main" val="36820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2F88064-AF52-44C9-92E8-914593ECC573}" type="slidenum">
              <a:rPr lang="en-US" altLang="en-US"/>
              <a:pPr/>
              <a:t>‹#›</a:t>
            </a:fld>
            <a:endParaRPr lang="en-US" altLang="en-US"/>
          </a:p>
        </p:txBody>
      </p:sp>
    </p:spTree>
    <p:extLst>
      <p:ext uri="{BB962C8B-B14F-4D97-AF65-F5344CB8AC3E}">
        <p14:creationId xmlns:p14="http://schemas.microsoft.com/office/powerpoint/2010/main" val="115619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FA670A8-8424-4840-B19B-62A0311075FD}" type="slidenum">
              <a:rPr lang="en-US" altLang="en-US"/>
              <a:pPr/>
              <a:t>‹#›</a:t>
            </a:fld>
            <a:endParaRPr lang="en-US" altLang="en-US"/>
          </a:p>
        </p:txBody>
      </p:sp>
    </p:spTree>
    <p:extLst>
      <p:ext uri="{BB962C8B-B14F-4D97-AF65-F5344CB8AC3E}">
        <p14:creationId xmlns:p14="http://schemas.microsoft.com/office/powerpoint/2010/main" val="80313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9FF5CDC-FBB4-4272-881C-B266FDC9D47A}" type="slidenum">
              <a:rPr lang="en-US" altLang="en-US"/>
              <a:pPr/>
              <a:t>‹#›</a:t>
            </a:fld>
            <a:endParaRPr lang="en-US" altLang="en-US"/>
          </a:p>
        </p:txBody>
      </p:sp>
    </p:spTree>
    <p:extLst>
      <p:ext uri="{BB962C8B-B14F-4D97-AF65-F5344CB8AC3E}">
        <p14:creationId xmlns:p14="http://schemas.microsoft.com/office/powerpoint/2010/main" val="2384045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794CD0E-DDD8-480B-9D99-ACAB0A679844}" type="slidenum">
              <a:rPr lang="en-US" altLang="en-US"/>
              <a:pPr/>
              <a:t>‹#›</a:t>
            </a:fld>
            <a:endParaRPr lang="en-US" altLang="en-US"/>
          </a:p>
        </p:txBody>
      </p:sp>
    </p:spTree>
    <p:extLst>
      <p:ext uri="{BB962C8B-B14F-4D97-AF65-F5344CB8AC3E}">
        <p14:creationId xmlns:p14="http://schemas.microsoft.com/office/powerpoint/2010/main" val="124799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D01BFC9-FA68-4141-A200-C33DD2B83F1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subTitle" idx="1"/>
          </p:nvPr>
        </p:nvSpPr>
        <p:spPr>
          <a:xfrm>
            <a:off x="228600" y="3418114"/>
            <a:ext cx="8610600" cy="2057400"/>
          </a:xfrm>
        </p:spPr>
        <p:txBody>
          <a:bodyPr/>
          <a:lstStyle/>
          <a:p>
            <a:r>
              <a:rPr lang="en-US" sz="2800" b="1" dirty="0"/>
              <a:t>Colossians 4:7–18</a:t>
            </a:r>
            <a:r>
              <a:rPr lang="en-US" sz="2800" dirty="0"/>
              <a:t> (NLT) </a:t>
            </a:r>
          </a:p>
          <a:p>
            <a:r>
              <a:rPr lang="en-US" sz="2800" baseline="30000" dirty="0"/>
              <a:t>7</a:t>
            </a:r>
            <a:r>
              <a:rPr lang="en-US" sz="2800" dirty="0"/>
              <a:t> Tychicus will give you a full report about how I am getting along. He is a beloved brother and faithful helper who serves with me in the Lord’s work. </a:t>
            </a:r>
            <a:r>
              <a:rPr lang="en-US" sz="2800" baseline="30000" dirty="0"/>
              <a:t>8</a:t>
            </a:r>
            <a:r>
              <a:rPr lang="en-US" sz="2800" dirty="0"/>
              <a:t> I have sent him to you for this very purpose - to let you know how we are doing and to encourage you.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E0146E-8C1A-1C76-9A57-D5EDEE2BA21B}"/>
              </a:ext>
            </a:extLst>
          </p:cNvPr>
          <p:cNvSpPr>
            <a:spLocks noGrp="1"/>
          </p:cNvSpPr>
          <p:nvPr>
            <p:ph type="subTitle" idx="1"/>
          </p:nvPr>
        </p:nvSpPr>
        <p:spPr>
          <a:xfrm>
            <a:off x="304800" y="3505200"/>
            <a:ext cx="8382000" cy="3581400"/>
          </a:xfrm>
        </p:spPr>
        <p:txBody>
          <a:bodyPr/>
          <a:lstStyle/>
          <a:p>
            <a:r>
              <a:rPr lang="en-US" sz="2400" dirty="0"/>
              <a:t>Galatians 2:20 (NLT)  </a:t>
            </a:r>
          </a:p>
          <a:p>
            <a:r>
              <a:rPr lang="en-US" sz="2900" dirty="0">
                <a:solidFill>
                  <a:srgbClr val="9BEEFF"/>
                </a:solidFill>
              </a:rPr>
              <a:t>My </a:t>
            </a:r>
            <a:r>
              <a:rPr lang="en-US" sz="2900" b="1" dirty="0">
                <a:solidFill>
                  <a:srgbClr val="9BEEFF"/>
                </a:solidFill>
              </a:rPr>
              <a:t>old self</a:t>
            </a:r>
            <a:r>
              <a:rPr lang="en-US" sz="2900" dirty="0">
                <a:solidFill>
                  <a:srgbClr val="9BEEFF"/>
                </a:solidFill>
              </a:rPr>
              <a:t> has been </a:t>
            </a:r>
            <a:r>
              <a:rPr lang="en-US" sz="2900" b="1" dirty="0">
                <a:solidFill>
                  <a:srgbClr val="9BEEFF"/>
                </a:solidFill>
              </a:rPr>
              <a:t>crucified with Christ</a:t>
            </a:r>
            <a:r>
              <a:rPr lang="en-US" sz="2900" dirty="0">
                <a:solidFill>
                  <a:srgbClr val="9BEEFF"/>
                </a:solidFill>
              </a:rPr>
              <a:t>. </a:t>
            </a:r>
          </a:p>
          <a:p>
            <a:r>
              <a:rPr lang="en-US" sz="2900" dirty="0"/>
              <a:t>It is </a:t>
            </a:r>
            <a:r>
              <a:rPr lang="en-US" sz="2900" b="1" dirty="0"/>
              <a:t>no longer </a:t>
            </a:r>
            <a:r>
              <a:rPr lang="en-US" sz="2900" dirty="0"/>
              <a:t>I </a:t>
            </a:r>
            <a:r>
              <a:rPr lang="en-US" sz="2900" b="1" dirty="0"/>
              <a:t>who live</a:t>
            </a:r>
            <a:r>
              <a:rPr lang="en-US" sz="2900" dirty="0"/>
              <a:t>, </a:t>
            </a:r>
            <a:r>
              <a:rPr lang="en-US" sz="2900" dirty="0">
                <a:solidFill>
                  <a:srgbClr val="FFFF75"/>
                </a:solidFill>
              </a:rPr>
              <a:t>but </a:t>
            </a:r>
            <a:r>
              <a:rPr lang="en-US" sz="2900" b="1" dirty="0">
                <a:solidFill>
                  <a:srgbClr val="FFFF75"/>
                </a:solidFill>
              </a:rPr>
              <a:t>Christ lives in me</a:t>
            </a:r>
            <a:r>
              <a:rPr lang="en-US" sz="2900" dirty="0">
                <a:solidFill>
                  <a:srgbClr val="FFFF75"/>
                </a:solidFill>
              </a:rPr>
              <a:t>.</a:t>
            </a:r>
          </a:p>
          <a:p>
            <a:r>
              <a:rPr lang="en-US" sz="2900" dirty="0"/>
              <a:t>So </a:t>
            </a:r>
            <a:r>
              <a:rPr lang="en-US" sz="2900" b="1" dirty="0"/>
              <a:t>I live in this earthly body </a:t>
            </a:r>
            <a:r>
              <a:rPr lang="en-US" sz="2900" dirty="0">
                <a:latin typeface="Arial Black" panose="020B0A04020102020204" pitchFamily="34" charset="0"/>
              </a:rPr>
              <a:t>BY</a:t>
            </a:r>
            <a:r>
              <a:rPr lang="en-US" sz="2900" dirty="0"/>
              <a:t> </a:t>
            </a:r>
            <a:r>
              <a:rPr lang="en-US" sz="2900" b="1" dirty="0">
                <a:solidFill>
                  <a:srgbClr val="FFFF75"/>
                </a:solidFill>
              </a:rPr>
              <a:t>trusting</a:t>
            </a:r>
            <a:r>
              <a:rPr lang="en-US" sz="2900" dirty="0">
                <a:solidFill>
                  <a:srgbClr val="FFFF75"/>
                </a:solidFill>
              </a:rPr>
              <a:t> in </a:t>
            </a:r>
          </a:p>
          <a:p>
            <a:r>
              <a:rPr lang="en-US" sz="2900" dirty="0">
                <a:solidFill>
                  <a:srgbClr val="FFFF75"/>
                </a:solidFill>
              </a:rPr>
              <a:t>the </a:t>
            </a:r>
            <a:r>
              <a:rPr lang="en-US" sz="2900" b="1" dirty="0">
                <a:solidFill>
                  <a:srgbClr val="FFFF75"/>
                </a:solidFill>
              </a:rPr>
              <a:t>Son of God</a:t>
            </a:r>
            <a:r>
              <a:rPr lang="en-US" sz="2900" dirty="0"/>
              <a:t>, who </a:t>
            </a:r>
            <a:r>
              <a:rPr lang="en-US" sz="2900" dirty="0">
                <a:latin typeface="Arial Black" panose="020B0A04020102020204" pitchFamily="34" charset="0"/>
              </a:rPr>
              <a:t>loved me</a:t>
            </a:r>
            <a:r>
              <a:rPr lang="en-US" sz="2900" dirty="0"/>
              <a:t> and </a:t>
            </a:r>
          </a:p>
          <a:p>
            <a:r>
              <a:rPr lang="en-US" sz="2900" b="1" dirty="0">
                <a:solidFill>
                  <a:srgbClr val="BEFF7D"/>
                </a:solidFill>
              </a:rPr>
              <a:t>gave Himself for me</a:t>
            </a:r>
            <a:r>
              <a:rPr lang="en-US" sz="2900" dirty="0"/>
              <a:t>. </a:t>
            </a:r>
          </a:p>
        </p:txBody>
      </p:sp>
    </p:spTree>
    <p:extLst>
      <p:ext uri="{BB962C8B-B14F-4D97-AF65-F5344CB8AC3E}">
        <p14:creationId xmlns:p14="http://schemas.microsoft.com/office/powerpoint/2010/main" val="76724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DF3665C5-EEBE-EBCC-E7E7-01BCBAE22302}"/>
              </a:ext>
            </a:extLst>
          </p:cNvPr>
          <p:cNvSpPr/>
          <p:nvPr/>
        </p:nvSpPr>
        <p:spPr>
          <a:xfrm>
            <a:off x="304800" y="3461657"/>
            <a:ext cx="2514600" cy="25146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5FCEC7-AFC4-6DE1-F1E0-2B3C8B5AE0E7}"/>
              </a:ext>
            </a:extLst>
          </p:cNvPr>
          <p:cNvSpPr/>
          <p:nvPr/>
        </p:nvSpPr>
        <p:spPr>
          <a:xfrm>
            <a:off x="3314700" y="3429000"/>
            <a:ext cx="2514600" cy="25146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8DEC611-F258-3768-F884-604A12347B3E}"/>
              </a:ext>
            </a:extLst>
          </p:cNvPr>
          <p:cNvSpPr/>
          <p:nvPr/>
        </p:nvSpPr>
        <p:spPr>
          <a:xfrm>
            <a:off x="6248400" y="3429000"/>
            <a:ext cx="2514600" cy="25146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A40F1DD3-D8BC-B88D-5213-E9A5A6D04CEB}"/>
              </a:ext>
            </a:extLst>
          </p:cNvPr>
          <p:cNvCxnSpPr/>
          <p:nvPr/>
        </p:nvCxnSpPr>
        <p:spPr>
          <a:xfrm>
            <a:off x="7391400" y="6858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0EB5003-4A55-6F33-9011-BD916149D306}"/>
              </a:ext>
            </a:extLst>
          </p:cNvPr>
          <p:cNvCxnSpPr>
            <a:cxnSpLocks/>
          </p:cNvCxnSpPr>
          <p:nvPr/>
        </p:nvCxnSpPr>
        <p:spPr>
          <a:xfrm>
            <a:off x="1295400" y="4343400"/>
            <a:ext cx="0" cy="76200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EBC8B62-6C3F-E90C-55BC-EE8DFC989B97}"/>
              </a:ext>
            </a:extLst>
          </p:cNvPr>
          <p:cNvCxnSpPr/>
          <p:nvPr/>
        </p:nvCxnSpPr>
        <p:spPr>
          <a:xfrm>
            <a:off x="1295400" y="4800600"/>
            <a:ext cx="457200"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9779A31-B336-49D6-EEC9-DBEEAE078934}"/>
              </a:ext>
            </a:extLst>
          </p:cNvPr>
          <p:cNvCxnSpPr/>
          <p:nvPr/>
        </p:nvCxnSpPr>
        <p:spPr>
          <a:xfrm>
            <a:off x="1752600" y="4800600"/>
            <a:ext cx="0" cy="30480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08C9D62-2032-9ABA-C274-83CADB098DD7}"/>
              </a:ext>
            </a:extLst>
          </p:cNvPr>
          <p:cNvCxnSpPr>
            <a:cxnSpLocks/>
          </p:cNvCxnSpPr>
          <p:nvPr/>
        </p:nvCxnSpPr>
        <p:spPr>
          <a:xfrm>
            <a:off x="7391400" y="4343400"/>
            <a:ext cx="0" cy="76200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88DD6BC-2B78-5895-6CCC-118945013311}"/>
              </a:ext>
            </a:extLst>
          </p:cNvPr>
          <p:cNvCxnSpPr/>
          <p:nvPr/>
        </p:nvCxnSpPr>
        <p:spPr>
          <a:xfrm>
            <a:off x="7391400" y="4800600"/>
            <a:ext cx="457200"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06F61E0-62DA-5F08-4C82-553F4FED8B0A}"/>
              </a:ext>
            </a:extLst>
          </p:cNvPr>
          <p:cNvCxnSpPr/>
          <p:nvPr/>
        </p:nvCxnSpPr>
        <p:spPr>
          <a:xfrm>
            <a:off x="7848600" y="4800600"/>
            <a:ext cx="0" cy="30480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D23CE78-5D05-165C-514F-DD1B4D18E33C}"/>
              </a:ext>
            </a:extLst>
          </p:cNvPr>
          <p:cNvCxnSpPr>
            <a:cxnSpLocks/>
          </p:cNvCxnSpPr>
          <p:nvPr/>
        </p:nvCxnSpPr>
        <p:spPr>
          <a:xfrm>
            <a:off x="4354286" y="4343400"/>
            <a:ext cx="0" cy="76200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677F224-EF26-3FFC-89DD-2B7F527765F8}"/>
              </a:ext>
            </a:extLst>
          </p:cNvPr>
          <p:cNvCxnSpPr/>
          <p:nvPr/>
        </p:nvCxnSpPr>
        <p:spPr>
          <a:xfrm>
            <a:off x="4354286" y="4800600"/>
            <a:ext cx="457200"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A822D01-AF3B-D626-DDE9-02D93191C803}"/>
              </a:ext>
            </a:extLst>
          </p:cNvPr>
          <p:cNvCxnSpPr/>
          <p:nvPr/>
        </p:nvCxnSpPr>
        <p:spPr>
          <a:xfrm>
            <a:off x="4811486" y="4800600"/>
            <a:ext cx="0" cy="30480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85D63B1-67DF-7DD5-0412-F72E1B1C882C}"/>
              </a:ext>
            </a:extLst>
          </p:cNvPr>
          <p:cNvSpPr txBox="1"/>
          <p:nvPr/>
        </p:nvSpPr>
        <p:spPr>
          <a:xfrm>
            <a:off x="1295400" y="4267200"/>
            <a:ext cx="609600" cy="584775"/>
          </a:xfrm>
          <a:prstGeom prst="rect">
            <a:avLst/>
          </a:prstGeom>
          <a:noFill/>
        </p:spPr>
        <p:txBody>
          <a:bodyPr wrap="square" rtlCol="0">
            <a:spAutoFit/>
          </a:bodyPr>
          <a:lstStyle/>
          <a:p>
            <a:r>
              <a:rPr lang="en-US" sz="3200" b="1" dirty="0">
                <a:solidFill>
                  <a:srgbClr val="000000"/>
                </a:solidFill>
              </a:rPr>
              <a:t>S</a:t>
            </a:r>
          </a:p>
        </p:txBody>
      </p:sp>
      <p:sp>
        <p:nvSpPr>
          <p:cNvPr id="73" name="TextBox 72">
            <a:extLst>
              <a:ext uri="{FF2B5EF4-FFF2-40B4-BE49-F238E27FC236}">
                <a16:creationId xmlns:a16="http://schemas.microsoft.com/office/drawing/2014/main" id="{8FF327F1-3782-8F70-9CC3-750106D33433}"/>
              </a:ext>
            </a:extLst>
          </p:cNvPr>
          <p:cNvSpPr txBox="1"/>
          <p:nvPr/>
        </p:nvSpPr>
        <p:spPr>
          <a:xfrm>
            <a:off x="3810000" y="5029201"/>
            <a:ext cx="457200" cy="584775"/>
          </a:xfrm>
          <a:prstGeom prst="rect">
            <a:avLst/>
          </a:prstGeom>
          <a:noFill/>
        </p:spPr>
        <p:txBody>
          <a:bodyPr wrap="square" rtlCol="0">
            <a:spAutoFit/>
          </a:bodyPr>
          <a:lstStyle/>
          <a:p>
            <a:r>
              <a:rPr lang="en-US" sz="3200" b="1" dirty="0">
                <a:solidFill>
                  <a:srgbClr val="000000"/>
                </a:solidFill>
              </a:rPr>
              <a:t>S</a:t>
            </a:r>
          </a:p>
        </p:txBody>
      </p:sp>
      <p:sp>
        <p:nvSpPr>
          <p:cNvPr id="74" name="TextBox 73">
            <a:extLst>
              <a:ext uri="{FF2B5EF4-FFF2-40B4-BE49-F238E27FC236}">
                <a16:creationId xmlns:a16="http://schemas.microsoft.com/office/drawing/2014/main" id="{4588C2CD-BDB5-A673-51E0-52BEB5C8F3A9}"/>
              </a:ext>
            </a:extLst>
          </p:cNvPr>
          <p:cNvSpPr txBox="1"/>
          <p:nvPr/>
        </p:nvSpPr>
        <p:spPr>
          <a:xfrm>
            <a:off x="7391400" y="4267200"/>
            <a:ext cx="762000" cy="584775"/>
          </a:xfrm>
          <a:prstGeom prst="rect">
            <a:avLst/>
          </a:prstGeom>
          <a:noFill/>
        </p:spPr>
        <p:txBody>
          <a:bodyPr wrap="square" rtlCol="0">
            <a:spAutoFit/>
          </a:bodyPr>
          <a:lstStyle/>
          <a:p>
            <a:r>
              <a:rPr lang="en-US" sz="3200" b="1" dirty="0">
                <a:solidFill>
                  <a:srgbClr val="000000"/>
                </a:solidFill>
              </a:rPr>
              <a:t>S</a:t>
            </a:r>
          </a:p>
        </p:txBody>
      </p:sp>
      <p:cxnSp>
        <p:nvCxnSpPr>
          <p:cNvPr id="76" name="Straight Connector 75">
            <a:extLst>
              <a:ext uri="{FF2B5EF4-FFF2-40B4-BE49-F238E27FC236}">
                <a16:creationId xmlns:a16="http://schemas.microsoft.com/office/drawing/2014/main" id="{9087B25B-6ED3-F2D3-E9AE-79D6CE52CAA2}"/>
              </a:ext>
            </a:extLst>
          </p:cNvPr>
          <p:cNvCxnSpPr/>
          <p:nvPr/>
        </p:nvCxnSpPr>
        <p:spPr>
          <a:xfrm>
            <a:off x="762000" y="5867400"/>
            <a:ext cx="0" cy="685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C68A649-55FC-6301-B2D4-B72A9F372322}"/>
              </a:ext>
            </a:extLst>
          </p:cNvPr>
          <p:cNvCxnSpPr/>
          <p:nvPr/>
        </p:nvCxnSpPr>
        <p:spPr>
          <a:xfrm>
            <a:off x="533400" y="60960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2C646FF-F2E1-B896-B90F-F181EA8CC04A}"/>
              </a:ext>
            </a:extLst>
          </p:cNvPr>
          <p:cNvCxnSpPr/>
          <p:nvPr/>
        </p:nvCxnSpPr>
        <p:spPr>
          <a:xfrm>
            <a:off x="4550229" y="3962400"/>
            <a:ext cx="0" cy="685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87EA9D8-1736-AB02-F0E1-2B08CC1E8C75}"/>
              </a:ext>
            </a:extLst>
          </p:cNvPr>
          <p:cNvCxnSpPr/>
          <p:nvPr/>
        </p:nvCxnSpPr>
        <p:spPr>
          <a:xfrm>
            <a:off x="4321629" y="41910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E21F6D4-060D-0C75-9B63-019CB0781381}"/>
              </a:ext>
            </a:extLst>
          </p:cNvPr>
          <p:cNvCxnSpPr/>
          <p:nvPr/>
        </p:nvCxnSpPr>
        <p:spPr>
          <a:xfrm>
            <a:off x="7086600" y="4953000"/>
            <a:ext cx="0" cy="685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7245C72-2C88-0946-C17A-A891A527590A}"/>
              </a:ext>
            </a:extLst>
          </p:cNvPr>
          <p:cNvCxnSpPr/>
          <p:nvPr/>
        </p:nvCxnSpPr>
        <p:spPr>
          <a:xfrm>
            <a:off x="6858000" y="51816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36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66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EF4F6DF-4A04-D778-1E7A-A62742E4EA80}"/>
              </a:ext>
            </a:extLst>
          </p:cNvPr>
          <p:cNvSpPr>
            <a:spLocks noGrp="1"/>
          </p:cNvSpPr>
          <p:nvPr>
            <p:ph type="subTitle" idx="1"/>
          </p:nvPr>
        </p:nvSpPr>
        <p:spPr>
          <a:xfrm>
            <a:off x="685800" y="3429000"/>
            <a:ext cx="7772400" cy="2286000"/>
          </a:xfrm>
        </p:spPr>
        <p:txBody>
          <a:bodyPr/>
          <a:lstStyle/>
          <a:p>
            <a:r>
              <a:rPr lang="en-US" sz="2800" b="1" dirty="0"/>
              <a:t>2 Timothy 4:9–10</a:t>
            </a:r>
            <a:r>
              <a:rPr lang="en-US" sz="2800" dirty="0"/>
              <a:t> </a:t>
            </a:r>
            <a:r>
              <a:rPr lang="en-US" sz="2000" dirty="0"/>
              <a:t>(NIV)  </a:t>
            </a:r>
          </a:p>
          <a:p>
            <a:r>
              <a:rPr lang="en-US" baseline="30000" dirty="0"/>
              <a:t>9</a:t>
            </a:r>
            <a:r>
              <a:rPr lang="en-US" dirty="0"/>
              <a:t> Do your best to </a:t>
            </a:r>
            <a:r>
              <a:rPr lang="en-US" b="1" dirty="0">
                <a:solidFill>
                  <a:srgbClr val="BEFF7D"/>
                </a:solidFill>
                <a:latin typeface="Arial Black" panose="020B0A04020102020204" pitchFamily="34" charset="0"/>
              </a:rPr>
              <a:t>come</a:t>
            </a:r>
            <a:r>
              <a:rPr lang="en-US" b="1" dirty="0">
                <a:solidFill>
                  <a:srgbClr val="BEFF7D"/>
                </a:solidFill>
              </a:rPr>
              <a:t> </a:t>
            </a:r>
            <a:r>
              <a:rPr lang="en-US" dirty="0">
                <a:solidFill>
                  <a:srgbClr val="BEFF7D"/>
                </a:solidFill>
              </a:rPr>
              <a:t>to me </a:t>
            </a:r>
            <a:r>
              <a:rPr lang="en-US" b="1" dirty="0">
                <a:solidFill>
                  <a:srgbClr val="BEFF7D"/>
                </a:solidFill>
                <a:latin typeface="Arial Black" panose="020B0A04020102020204" pitchFamily="34" charset="0"/>
              </a:rPr>
              <a:t>Quickly</a:t>
            </a:r>
            <a:r>
              <a:rPr lang="en-US" dirty="0">
                <a:solidFill>
                  <a:srgbClr val="BEFF7D"/>
                </a:solidFill>
              </a:rPr>
              <a:t>, </a:t>
            </a:r>
          </a:p>
          <a:p>
            <a:r>
              <a:rPr lang="en-US" baseline="30000" dirty="0"/>
              <a:t>10</a:t>
            </a:r>
            <a:r>
              <a:rPr lang="en-US" dirty="0"/>
              <a:t> </a:t>
            </a:r>
            <a:r>
              <a:rPr lang="en-US" dirty="0">
                <a:solidFill>
                  <a:srgbClr val="9BEEFF"/>
                </a:solidFill>
              </a:rPr>
              <a:t>for </a:t>
            </a:r>
            <a:r>
              <a:rPr lang="en-US" b="1" dirty="0">
                <a:solidFill>
                  <a:srgbClr val="9BEEFF"/>
                </a:solidFill>
              </a:rPr>
              <a:t>Demas</a:t>
            </a:r>
            <a:r>
              <a:rPr lang="en-US" dirty="0"/>
              <a:t>, because he </a:t>
            </a:r>
            <a:r>
              <a:rPr lang="en-US" b="1" dirty="0">
                <a:solidFill>
                  <a:srgbClr val="9BEEFF"/>
                </a:solidFill>
              </a:rPr>
              <a:t>loved </a:t>
            </a:r>
          </a:p>
          <a:p>
            <a:r>
              <a:rPr lang="en-US" b="1" dirty="0">
                <a:solidFill>
                  <a:srgbClr val="9BEEFF"/>
                </a:solidFill>
              </a:rPr>
              <a:t>this world, has </a:t>
            </a:r>
            <a:r>
              <a:rPr lang="en-US" b="1" dirty="0">
                <a:solidFill>
                  <a:srgbClr val="9BEEFF"/>
                </a:solidFill>
                <a:latin typeface="Arial Black" panose="020B0A04020102020204" pitchFamily="34" charset="0"/>
              </a:rPr>
              <a:t>DESERTED</a:t>
            </a:r>
            <a:r>
              <a:rPr lang="en-US" b="1" dirty="0">
                <a:solidFill>
                  <a:srgbClr val="9BEEFF"/>
                </a:solidFill>
              </a:rPr>
              <a:t> me</a:t>
            </a:r>
            <a:r>
              <a:rPr lang="en-US" dirty="0">
                <a:solidFill>
                  <a:srgbClr val="9BEEFF"/>
                </a:solidFill>
              </a:rPr>
              <a:t>... </a:t>
            </a:r>
          </a:p>
        </p:txBody>
      </p:sp>
    </p:spTree>
    <p:extLst>
      <p:ext uri="{BB962C8B-B14F-4D97-AF65-F5344CB8AC3E}">
        <p14:creationId xmlns:p14="http://schemas.microsoft.com/office/powerpoint/2010/main" val="404967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3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EF4F6DF-4A04-D778-1E7A-A62742E4EA80}"/>
              </a:ext>
            </a:extLst>
          </p:cNvPr>
          <p:cNvSpPr>
            <a:spLocks noGrp="1"/>
          </p:cNvSpPr>
          <p:nvPr>
            <p:ph type="subTitle" idx="1"/>
          </p:nvPr>
        </p:nvSpPr>
        <p:spPr>
          <a:xfrm>
            <a:off x="609600" y="3505200"/>
            <a:ext cx="7924800" cy="2590800"/>
          </a:xfrm>
        </p:spPr>
        <p:txBody>
          <a:bodyPr/>
          <a:lstStyle/>
          <a:p>
            <a:r>
              <a:rPr lang="en-US" baseline="30000" dirty="0"/>
              <a:t>8  </a:t>
            </a:r>
            <a:r>
              <a:rPr lang="en-US" dirty="0"/>
              <a:t>I am sending him to you for the express </a:t>
            </a:r>
          </a:p>
          <a:p>
            <a:r>
              <a:rPr lang="en-US" dirty="0"/>
              <a:t>purpose that you may </a:t>
            </a:r>
            <a:r>
              <a:rPr lang="en-US" b="1" dirty="0">
                <a:solidFill>
                  <a:srgbClr val="9BEEFF"/>
                </a:solidFill>
              </a:rPr>
              <a:t>know about our </a:t>
            </a:r>
          </a:p>
          <a:p>
            <a:r>
              <a:rPr lang="en-US" b="1" dirty="0">
                <a:solidFill>
                  <a:srgbClr val="9BEEFF"/>
                </a:solidFill>
                <a:latin typeface="Arial Black" panose="020B0A04020102020204" pitchFamily="34" charset="0"/>
              </a:rPr>
              <a:t>Circumstances</a:t>
            </a:r>
            <a:r>
              <a:rPr lang="en-US" dirty="0"/>
              <a:t> and </a:t>
            </a:r>
            <a:r>
              <a:rPr lang="en-US" b="1" dirty="0">
                <a:solidFill>
                  <a:srgbClr val="FFFF75"/>
                </a:solidFill>
              </a:rPr>
              <a:t>that he may </a:t>
            </a:r>
          </a:p>
          <a:p>
            <a:r>
              <a:rPr lang="en-US" b="1" dirty="0">
                <a:solidFill>
                  <a:srgbClr val="FFFF75"/>
                </a:solidFill>
                <a:latin typeface="Arial Black" panose="020B0A04020102020204" pitchFamily="34" charset="0"/>
              </a:rPr>
              <a:t>ENCOURAGE</a:t>
            </a:r>
            <a:r>
              <a:rPr lang="en-US" b="1" dirty="0">
                <a:solidFill>
                  <a:srgbClr val="FFFF75"/>
                </a:solidFill>
              </a:rPr>
              <a:t> your hearts</a:t>
            </a:r>
            <a:r>
              <a:rPr lang="en-US" dirty="0">
                <a:solidFill>
                  <a:srgbClr val="FFFF75"/>
                </a:solidFill>
              </a:rPr>
              <a:t>.</a:t>
            </a:r>
          </a:p>
        </p:txBody>
      </p:sp>
    </p:spTree>
    <p:extLst>
      <p:ext uri="{BB962C8B-B14F-4D97-AF65-F5344CB8AC3E}">
        <p14:creationId xmlns:p14="http://schemas.microsoft.com/office/powerpoint/2010/main" val="417043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EF4F6DF-4A04-D778-1E7A-A62742E4EA80}"/>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3877B7E2-2300-0BB4-548C-354FB657C6D3}"/>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2400" y="-52776"/>
            <a:ext cx="9296400" cy="6963551"/>
          </a:xfrm>
          <a:prstGeom prst="rect">
            <a:avLst/>
          </a:prstGeom>
        </p:spPr>
      </p:pic>
      <p:sp>
        <p:nvSpPr>
          <p:cNvPr id="7" name="Oval 6">
            <a:extLst>
              <a:ext uri="{FF2B5EF4-FFF2-40B4-BE49-F238E27FC236}">
                <a16:creationId xmlns:a16="http://schemas.microsoft.com/office/drawing/2014/main" id="{A621220D-E524-3049-0A23-6BD62DFD61E6}"/>
              </a:ext>
            </a:extLst>
          </p:cNvPr>
          <p:cNvSpPr/>
          <p:nvPr/>
        </p:nvSpPr>
        <p:spPr>
          <a:xfrm>
            <a:off x="228600" y="1447800"/>
            <a:ext cx="3810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04112D0-4D50-90F6-B7D8-A1ECC0BCC49C}"/>
              </a:ext>
            </a:extLst>
          </p:cNvPr>
          <p:cNvSpPr/>
          <p:nvPr/>
        </p:nvSpPr>
        <p:spPr>
          <a:xfrm>
            <a:off x="5029200" y="2743200"/>
            <a:ext cx="762000" cy="304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7BD2393-2595-9EE1-BF44-D9C0B2A11227}"/>
              </a:ext>
            </a:extLst>
          </p:cNvPr>
          <p:cNvSpPr/>
          <p:nvPr/>
        </p:nvSpPr>
        <p:spPr>
          <a:xfrm>
            <a:off x="6477000" y="2743200"/>
            <a:ext cx="3810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27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EF4F6DF-4A04-D778-1E7A-A62742E4EA80}"/>
              </a:ext>
            </a:extLst>
          </p:cNvPr>
          <p:cNvSpPr>
            <a:spLocks noGrp="1"/>
          </p:cNvSpPr>
          <p:nvPr>
            <p:ph type="subTitle" idx="1"/>
          </p:nvPr>
        </p:nvSpPr>
        <p:spPr>
          <a:xfrm>
            <a:off x="1181100" y="3461656"/>
            <a:ext cx="7048500" cy="2862943"/>
          </a:xfrm>
        </p:spPr>
        <p:txBody>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Someone has said that the </a:t>
            </a:r>
          </a:p>
          <a:p>
            <a:r>
              <a:rPr lang="en-US" b="1" dirty="0">
                <a:solidFill>
                  <a:srgbClr val="FFFF75"/>
                </a:solidFill>
                <a:effectLst/>
                <a:latin typeface="Arial" panose="020B0604020202020204" pitchFamily="34" charset="0"/>
                <a:ea typeface="Times New Roman" panose="02020603050405020304" pitchFamily="18" charset="0"/>
                <a:cs typeface="Times New Roman" panose="02020603050405020304" pitchFamily="18" charset="0"/>
              </a:rPr>
              <a:t>Greatest  </a:t>
            </a:r>
            <a:r>
              <a:rPr lang="en-US" b="1" dirty="0">
                <a:solidFill>
                  <a:srgbClr val="FFFF75"/>
                </a:solidFill>
                <a:effectLst/>
                <a:latin typeface="Arial Black" panose="020B0A04020102020204" pitchFamily="34" charset="0"/>
                <a:ea typeface="Times New Roman" panose="02020603050405020304" pitchFamily="18" charset="0"/>
                <a:cs typeface="Times New Roman" panose="02020603050405020304" pitchFamily="18" charset="0"/>
              </a:rPr>
              <a:t>Ability</a:t>
            </a:r>
            <a:r>
              <a:rPr lang="en-US" b="1" dirty="0">
                <a:solidFill>
                  <a:srgbClr val="FFD88B"/>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dirty="0">
                <a:effectLst/>
                <a:latin typeface="Arial" panose="020B0604020202020204" pitchFamily="34" charset="0"/>
                <a:ea typeface="Times New Roman" panose="02020603050405020304" pitchFamily="18" charset="0"/>
                <a:cs typeface="Times New Roman" panose="02020603050405020304" pitchFamily="18" charset="0"/>
              </a:rPr>
              <a:t>in the world </a:t>
            </a:r>
          </a:p>
          <a:p>
            <a:r>
              <a:rPr lang="en-US" dirty="0">
                <a:solidFill>
                  <a:srgbClr val="9BEEFF"/>
                </a:solidFill>
                <a:effectLst/>
                <a:latin typeface="Arial" panose="020B0604020202020204" pitchFamily="34" charset="0"/>
                <a:ea typeface="Times New Roman" panose="02020603050405020304" pitchFamily="18" charset="0"/>
                <a:cs typeface="Times New Roman" panose="02020603050405020304" pitchFamily="18" charset="0"/>
              </a:rPr>
              <a:t>is</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9BEEFF"/>
                </a:solidFill>
                <a:effectLst/>
                <a:latin typeface="Arial Black" panose="020B0A04020102020204" pitchFamily="34" charset="0"/>
                <a:ea typeface="Times New Roman" panose="02020603050405020304" pitchFamily="18" charset="0"/>
                <a:cs typeface="Times New Roman" panose="02020603050405020304" pitchFamily="18" charset="0"/>
              </a:rPr>
              <a:t>Dependability</a:t>
            </a:r>
            <a:r>
              <a:rPr lang="en-US" dirty="0">
                <a:effectLst/>
                <a:latin typeface="Arial" panose="020B0604020202020204" pitchFamily="34" charset="0"/>
                <a:ea typeface="Times New Roman" panose="02020603050405020304" pitchFamily="18" charset="0"/>
                <a:cs typeface="Times New Roman" panose="02020603050405020304" pitchFamily="18" charset="0"/>
              </a:rPr>
              <a:t>, and this is true. 						</a:t>
            </a:r>
          </a:p>
          <a:p>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Constable</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4800" dirty="0"/>
          </a:p>
        </p:txBody>
      </p:sp>
    </p:spTree>
    <p:extLst>
      <p:ext uri="{BB962C8B-B14F-4D97-AF65-F5344CB8AC3E}">
        <p14:creationId xmlns:p14="http://schemas.microsoft.com/office/powerpoint/2010/main" val="395297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EF4F6DF-4A04-D778-1E7A-A62742E4EA80}"/>
              </a:ext>
            </a:extLst>
          </p:cNvPr>
          <p:cNvSpPr>
            <a:spLocks noGrp="1"/>
          </p:cNvSpPr>
          <p:nvPr>
            <p:ph type="subTitle" idx="1"/>
          </p:nvPr>
        </p:nvSpPr>
        <p:spPr>
          <a:xfrm>
            <a:off x="381000" y="3886200"/>
            <a:ext cx="8077200" cy="1752600"/>
          </a:xfrm>
        </p:spPr>
        <p:txBody>
          <a:bodyPr/>
          <a:lstStyle/>
          <a:p>
            <a:r>
              <a:rPr lang="en-US" sz="3600" dirty="0">
                <a:solidFill>
                  <a:srgbClr val="9BEEFF"/>
                </a:solidFill>
              </a:rPr>
              <a:t>There is </a:t>
            </a:r>
            <a:r>
              <a:rPr lang="en-US" sz="3600" b="1" dirty="0">
                <a:solidFill>
                  <a:srgbClr val="9BEEFF"/>
                </a:solidFill>
              </a:rPr>
              <a:t>GREATNESS</a:t>
            </a:r>
            <a:r>
              <a:rPr lang="en-US" sz="3600" dirty="0">
                <a:solidFill>
                  <a:srgbClr val="9BEEFF"/>
                </a:solidFill>
              </a:rPr>
              <a:t> </a:t>
            </a:r>
            <a:r>
              <a:rPr lang="en-US" sz="3600" dirty="0"/>
              <a:t>in smallest </a:t>
            </a:r>
          </a:p>
          <a:p>
            <a:r>
              <a:rPr lang="en-US" sz="3600" dirty="0"/>
              <a:t>things </a:t>
            </a:r>
            <a:r>
              <a:rPr lang="en-US" sz="3600" dirty="0">
                <a:solidFill>
                  <a:srgbClr val="FFFF75"/>
                </a:solidFill>
              </a:rPr>
              <a:t>done </a:t>
            </a:r>
            <a:r>
              <a:rPr lang="en-US" sz="3600" dirty="0">
                <a:solidFill>
                  <a:srgbClr val="FFFF75"/>
                </a:solidFill>
                <a:latin typeface="Arial Black" panose="020B0A04020102020204" pitchFamily="34" charset="0"/>
              </a:rPr>
              <a:t>FOR Christ</a:t>
            </a:r>
            <a:r>
              <a:rPr lang="en-US" sz="3600" dirty="0">
                <a:solidFill>
                  <a:srgbClr val="FFFF75"/>
                </a:solidFill>
              </a:rPr>
              <a:t>.</a:t>
            </a:r>
            <a:r>
              <a:rPr lang="en-US" sz="3600" dirty="0"/>
              <a:t> </a:t>
            </a:r>
            <a:r>
              <a:rPr lang="en-US" dirty="0"/>
              <a:t> </a:t>
            </a:r>
            <a:r>
              <a:rPr lang="en-US" sz="2000" dirty="0"/>
              <a:t>PTW</a:t>
            </a:r>
            <a:endParaRPr lang="en-US" dirty="0"/>
          </a:p>
        </p:txBody>
      </p:sp>
    </p:spTree>
    <p:extLst>
      <p:ext uri="{BB962C8B-B14F-4D97-AF65-F5344CB8AC3E}">
        <p14:creationId xmlns:p14="http://schemas.microsoft.com/office/powerpoint/2010/main" val="2235302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EF4F6DF-4A04-D778-1E7A-A62742E4EA80}"/>
              </a:ext>
            </a:extLst>
          </p:cNvPr>
          <p:cNvSpPr>
            <a:spLocks noGrp="1"/>
          </p:cNvSpPr>
          <p:nvPr>
            <p:ph type="subTitle" idx="1"/>
          </p:nvPr>
        </p:nvSpPr>
        <p:spPr>
          <a:xfrm>
            <a:off x="228600" y="3454400"/>
            <a:ext cx="8686800" cy="2565400"/>
          </a:xfrm>
        </p:spPr>
        <p:txBody>
          <a:bodyPr/>
          <a:lstStyle/>
          <a:p>
            <a:r>
              <a:rPr lang="en-US" dirty="0"/>
              <a:t>They are </a:t>
            </a:r>
            <a:r>
              <a:rPr lang="en-US" b="1" dirty="0">
                <a:solidFill>
                  <a:srgbClr val="FFD88B"/>
                </a:solidFill>
              </a:rPr>
              <a:t>Real</a:t>
            </a:r>
            <a:r>
              <a:rPr lang="en-US" dirty="0">
                <a:solidFill>
                  <a:srgbClr val="FFD88B"/>
                </a:solidFill>
              </a:rPr>
              <a:t>, </a:t>
            </a:r>
            <a:r>
              <a:rPr lang="en-US" b="1" dirty="0">
                <a:solidFill>
                  <a:srgbClr val="FFD88B"/>
                </a:solidFill>
              </a:rPr>
              <a:t>Ordinary</a:t>
            </a:r>
            <a:r>
              <a:rPr lang="en-US" dirty="0">
                <a:solidFill>
                  <a:srgbClr val="FFD88B"/>
                </a:solidFill>
              </a:rPr>
              <a:t> </a:t>
            </a:r>
            <a:r>
              <a:rPr lang="en-US" b="1" dirty="0">
                <a:solidFill>
                  <a:srgbClr val="FFD88B"/>
                </a:solidFill>
              </a:rPr>
              <a:t>people</a:t>
            </a:r>
            <a:r>
              <a:rPr lang="en-US" dirty="0"/>
              <a:t>, who</a:t>
            </a:r>
          </a:p>
          <a:p>
            <a:r>
              <a:rPr lang="en-US" dirty="0">
                <a:solidFill>
                  <a:srgbClr val="9BEEFF"/>
                </a:solidFill>
                <a:latin typeface="Arial Black" panose="020B0A04020102020204" pitchFamily="34" charset="0"/>
              </a:rPr>
              <a:t>Helped</a:t>
            </a:r>
            <a:r>
              <a:rPr lang="en-US" dirty="0">
                <a:solidFill>
                  <a:srgbClr val="9BEEFF"/>
                </a:solidFill>
              </a:rPr>
              <a:t> </a:t>
            </a:r>
            <a:r>
              <a:rPr lang="en-US" b="1" dirty="0">
                <a:solidFill>
                  <a:srgbClr val="9BEEFF"/>
                </a:solidFill>
              </a:rPr>
              <a:t>Paul</a:t>
            </a:r>
            <a:r>
              <a:rPr lang="en-US" dirty="0">
                <a:solidFill>
                  <a:srgbClr val="9BEEFF"/>
                </a:solidFill>
              </a:rPr>
              <a:t> carry out </a:t>
            </a:r>
            <a:r>
              <a:rPr lang="en-US" b="1" dirty="0">
                <a:solidFill>
                  <a:srgbClr val="9BEEFF"/>
                </a:solidFill>
              </a:rPr>
              <a:t>an extraordinary </a:t>
            </a:r>
          </a:p>
          <a:p>
            <a:r>
              <a:rPr lang="en-US" b="1" dirty="0">
                <a:solidFill>
                  <a:srgbClr val="9BEEFF"/>
                </a:solidFill>
              </a:rPr>
              <a:t>ministry</a:t>
            </a:r>
            <a:r>
              <a:rPr lang="en-US" dirty="0">
                <a:solidFill>
                  <a:srgbClr val="9BEEFF"/>
                </a:solidFill>
              </a:rPr>
              <a:t> </a:t>
            </a:r>
            <a:r>
              <a:rPr lang="en-US" dirty="0"/>
              <a:t>for the sake of an </a:t>
            </a:r>
          </a:p>
          <a:p>
            <a:r>
              <a:rPr lang="en-US" sz="3600" dirty="0">
                <a:solidFill>
                  <a:srgbClr val="FFFF00"/>
                </a:solidFill>
                <a:latin typeface="Arial Black" panose="020B0A04020102020204" pitchFamily="34" charset="0"/>
              </a:rPr>
              <a:t>Extraordinary Savior. </a:t>
            </a:r>
          </a:p>
          <a:p>
            <a:endParaRPr lang="en-US" sz="1800" dirty="0"/>
          </a:p>
          <a:p>
            <a:endParaRPr lang="en-US" sz="1800" dirty="0"/>
          </a:p>
          <a:p>
            <a:r>
              <a:rPr lang="en-US" sz="1800" dirty="0"/>
              <a:t>							HNTC</a:t>
            </a:r>
            <a:endParaRPr lang="en-US" dirty="0"/>
          </a:p>
        </p:txBody>
      </p:sp>
    </p:spTree>
    <p:extLst>
      <p:ext uri="{BB962C8B-B14F-4D97-AF65-F5344CB8AC3E}">
        <p14:creationId xmlns:p14="http://schemas.microsoft.com/office/powerpoint/2010/main" val="196927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subTitle" idx="1"/>
          </p:nvPr>
        </p:nvSpPr>
        <p:spPr>
          <a:xfrm>
            <a:off x="304800" y="3505200"/>
            <a:ext cx="8458200" cy="3200400"/>
          </a:xfrm>
        </p:spPr>
        <p:txBody>
          <a:bodyPr/>
          <a:lstStyle/>
          <a:p>
            <a:r>
              <a:rPr lang="en-US" sz="2800" baseline="30000" dirty="0"/>
              <a:t>9</a:t>
            </a:r>
            <a:r>
              <a:rPr lang="en-US" sz="2800" dirty="0"/>
              <a:t> I am also sending Onesimus, a faithful and beloved brother, one of your own people. He and Tychicus will tell you everything that’s happening here. </a:t>
            </a:r>
            <a:r>
              <a:rPr lang="en-US" sz="2800" baseline="30000" dirty="0"/>
              <a:t>10</a:t>
            </a:r>
            <a:r>
              <a:rPr lang="en-US" sz="2800" dirty="0"/>
              <a:t> Aristarchus, who is in prison with me, sends you his greetings, and so does Mark, Barnabas’s cousin. As you were instructed before, make Mark welcome if he comes your way. </a:t>
            </a:r>
          </a:p>
        </p:txBody>
      </p:sp>
    </p:spTree>
    <p:extLst>
      <p:ext uri="{BB962C8B-B14F-4D97-AF65-F5344CB8AC3E}">
        <p14:creationId xmlns:p14="http://schemas.microsoft.com/office/powerpoint/2010/main" val="923781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417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subTitle" idx="1"/>
          </p:nvPr>
        </p:nvSpPr>
        <p:spPr>
          <a:xfrm>
            <a:off x="457200" y="3429000"/>
            <a:ext cx="8229600" cy="3200400"/>
          </a:xfrm>
        </p:spPr>
        <p:txBody>
          <a:bodyPr/>
          <a:lstStyle/>
          <a:p>
            <a:r>
              <a:rPr lang="en-US" sz="2800" baseline="30000"/>
              <a:t>11</a:t>
            </a:r>
            <a:r>
              <a:rPr lang="en-US" sz="2800"/>
              <a:t> Jesus (the one we call Justus) also sends his greetings. These are the only Jewish believers among my co-workers; they are working with me here for the Kingdom of God. And what a comfort they have been! </a:t>
            </a:r>
          </a:p>
        </p:txBody>
      </p:sp>
    </p:spTree>
    <p:extLst>
      <p:ext uri="{BB962C8B-B14F-4D97-AF65-F5344CB8AC3E}">
        <p14:creationId xmlns:p14="http://schemas.microsoft.com/office/powerpoint/2010/main" val="116869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subTitle" idx="1"/>
          </p:nvPr>
        </p:nvSpPr>
        <p:spPr>
          <a:xfrm>
            <a:off x="457200" y="3461657"/>
            <a:ext cx="8229600" cy="2786743"/>
          </a:xfrm>
        </p:spPr>
        <p:txBody>
          <a:bodyPr/>
          <a:lstStyle/>
          <a:p>
            <a:r>
              <a:rPr lang="en-US" sz="2800" baseline="30000"/>
              <a:t>12</a:t>
            </a:r>
            <a:r>
              <a:rPr lang="en-US" sz="2800"/>
              <a:t> Epaphras, a member of your own fellowship and a servant of Christ Jesus, sends you his greetings. He always prays earnestly for you, asking God to make you strong and perfect, fully confident that you are following the whole will of God.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61A4F4A-AD44-4574-6A65-EDB6FD92A2C9}"/>
              </a:ext>
            </a:extLst>
          </p:cNvPr>
          <p:cNvSpPr>
            <a:spLocks noGrp="1"/>
          </p:cNvSpPr>
          <p:nvPr>
            <p:ph type="subTitle" idx="1"/>
          </p:nvPr>
        </p:nvSpPr>
        <p:spPr>
          <a:xfrm>
            <a:off x="533400" y="3505200"/>
            <a:ext cx="8305800" cy="1752600"/>
          </a:xfrm>
        </p:spPr>
        <p:txBody>
          <a:bodyPr/>
          <a:lstStyle/>
          <a:p>
            <a:r>
              <a:rPr lang="en-US" sz="2800" baseline="30000"/>
              <a:t>13</a:t>
            </a:r>
            <a:r>
              <a:rPr lang="en-US" sz="2800"/>
              <a:t> I can assure you that he prays hard for you and also for the believers in Laodicea and Hierapolis. </a:t>
            </a:r>
            <a:r>
              <a:rPr lang="en-US" sz="2800" baseline="30000"/>
              <a:t>14</a:t>
            </a:r>
            <a:r>
              <a:rPr lang="en-US" sz="2800"/>
              <a:t> Luke, the beloved doctor, sends his greetings, and so does Demas. </a:t>
            </a:r>
          </a:p>
        </p:txBody>
      </p:sp>
    </p:spTree>
    <p:extLst>
      <p:ext uri="{BB962C8B-B14F-4D97-AF65-F5344CB8AC3E}">
        <p14:creationId xmlns:p14="http://schemas.microsoft.com/office/powerpoint/2010/main" val="308431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61A4F4A-AD44-4574-6A65-EDB6FD92A2C9}"/>
              </a:ext>
            </a:extLst>
          </p:cNvPr>
          <p:cNvSpPr>
            <a:spLocks noGrp="1"/>
          </p:cNvSpPr>
          <p:nvPr>
            <p:ph type="subTitle" idx="1"/>
          </p:nvPr>
        </p:nvSpPr>
        <p:spPr>
          <a:xfrm>
            <a:off x="152400" y="3429000"/>
            <a:ext cx="8534400" cy="2971800"/>
          </a:xfrm>
        </p:spPr>
        <p:txBody>
          <a:bodyPr/>
          <a:lstStyle/>
          <a:p>
            <a:r>
              <a:rPr lang="en-US" sz="2800" baseline="30000" dirty="0">
                <a:effectLst/>
                <a:latin typeface="Arial" panose="020B0604020202020204" pitchFamily="34" charset="0"/>
                <a:ea typeface="Times New Roman" panose="02020603050405020304" pitchFamily="18" charset="0"/>
                <a:cs typeface="Times New Roman" panose="02020603050405020304" pitchFamily="18" charset="0"/>
              </a:rPr>
              <a:t>15</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Please give my greetings to our brothers and sisters at Laodicea, and to Nympha and the church that meets in her house. </a:t>
            </a:r>
            <a:r>
              <a:rPr lang="en-US" sz="2800" baseline="30000" dirty="0">
                <a:effectLst/>
                <a:latin typeface="Arial" panose="020B0604020202020204" pitchFamily="34" charset="0"/>
                <a:ea typeface="Times New Roman" panose="02020603050405020304" pitchFamily="18" charset="0"/>
                <a:cs typeface="Times New Roman" panose="02020603050405020304" pitchFamily="18" charset="0"/>
              </a:rPr>
              <a:t>16</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After you have read this letter, pass it on to the church at Laodicea so they can read it, too. And you should read the letter I wrote to them. </a:t>
            </a:r>
            <a:endParaRPr lang="en-US" sz="2800" dirty="0"/>
          </a:p>
        </p:txBody>
      </p:sp>
    </p:spTree>
    <p:extLst>
      <p:ext uri="{BB962C8B-B14F-4D97-AF65-F5344CB8AC3E}">
        <p14:creationId xmlns:p14="http://schemas.microsoft.com/office/powerpoint/2010/main" val="349266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61A4F4A-AD44-4574-6A65-EDB6FD92A2C9}"/>
              </a:ext>
            </a:extLst>
          </p:cNvPr>
          <p:cNvSpPr>
            <a:spLocks noGrp="1"/>
          </p:cNvSpPr>
          <p:nvPr>
            <p:ph type="subTitle" idx="1"/>
          </p:nvPr>
        </p:nvSpPr>
        <p:spPr>
          <a:xfrm>
            <a:off x="381000" y="3461657"/>
            <a:ext cx="8382000" cy="1752600"/>
          </a:xfrm>
        </p:spPr>
        <p:txBody>
          <a:bodyPr/>
          <a:lstStyle/>
          <a:p>
            <a:r>
              <a:rPr lang="en-US" sz="2800" baseline="30000"/>
              <a:t>17</a:t>
            </a:r>
            <a:r>
              <a:rPr lang="en-US" sz="2800"/>
              <a:t> And say to Archippus, “Be sure to carry out the ministry the Lord gave you.” </a:t>
            </a:r>
            <a:r>
              <a:rPr lang="en-US" sz="2800" baseline="30000"/>
              <a:t>18</a:t>
            </a:r>
            <a:r>
              <a:rPr lang="en-US" sz="2800"/>
              <a:t> </a:t>
            </a:r>
            <a:r>
              <a:rPr lang="en-US" sz="2800" cap="small"/>
              <a:t>Here is my greeting in my own handwriting - Paul</a:t>
            </a:r>
            <a:r>
              <a:rPr lang="en-US" sz="2800"/>
              <a:t>. Remember my chains. May God’s grace be with you. </a:t>
            </a:r>
          </a:p>
        </p:txBody>
      </p:sp>
    </p:spTree>
    <p:extLst>
      <p:ext uri="{BB962C8B-B14F-4D97-AF65-F5344CB8AC3E}">
        <p14:creationId xmlns:p14="http://schemas.microsoft.com/office/powerpoint/2010/main" val="9494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76200" y="3418114"/>
            <a:ext cx="9144000" cy="1772896"/>
          </a:xfrm>
          <a:noFill/>
        </p:spPr>
        <p:txBody>
          <a:bodyPr/>
          <a:lstStyle/>
          <a:p>
            <a:r>
              <a:rPr lang="en-US" altLang="en-US" sz="5800" b="1" dirty="0">
                <a:solidFill>
                  <a:srgbClr val="FFFF00"/>
                </a:solidFill>
                <a:latin typeface="Arial Black" pitchFamily="34" charset="0"/>
              </a:rPr>
              <a:t>Good and FAITHFUL Servant</a:t>
            </a:r>
            <a:endParaRPr lang="en-US" altLang="en-US" sz="6200" b="1" dirty="0">
              <a:solidFill>
                <a:srgbClr val="FFFF00"/>
              </a:solidFill>
              <a:latin typeface="Arial Black" pitchFamily="34" charset="0"/>
            </a:endParaRPr>
          </a:p>
        </p:txBody>
      </p:sp>
      <p:sp>
        <p:nvSpPr>
          <p:cNvPr id="84995" name="Rectangle 3"/>
          <p:cNvSpPr>
            <a:spLocks noGrp="1" noChangeArrowheads="1"/>
          </p:cNvSpPr>
          <p:nvPr>
            <p:ph type="subTitle" idx="1"/>
          </p:nvPr>
        </p:nvSpPr>
        <p:spPr>
          <a:xfrm>
            <a:off x="1371600" y="5486400"/>
            <a:ext cx="6400800" cy="914400"/>
          </a:xfrm>
        </p:spPr>
        <p:txBody>
          <a:bodyPr/>
          <a:lstStyle/>
          <a:p>
            <a:r>
              <a:rPr lang="en-US" altLang="en-US" dirty="0">
                <a:solidFill>
                  <a:srgbClr val="9BEEFF"/>
                </a:solidFill>
                <a:latin typeface="Arial Black" pitchFamily="34" charset="0"/>
              </a:rPr>
              <a:t>Colossians 4:7-18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659275"/>
      </p:ext>
    </p:extLst>
  </p:cSld>
  <p:clrMapOvr>
    <a:masterClrMapping/>
  </p:clrMapOvr>
</p:sld>
</file>

<file path=ppt/theme/theme1.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1203</TotalTime>
  <Words>553</Words>
  <Application>Microsoft Office PowerPoint</Application>
  <PresentationFormat>On-screen Show (4:3)</PresentationFormat>
  <Paragraphs>40</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Arial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and FAITHFUL Servant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Faith Bible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Kieft</dc:creator>
  <cp:lastModifiedBy>dmkcjk@gmail.com</cp:lastModifiedBy>
  <cp:revision>287</cp:revision>
  <dcterms:created xsi:type="dcterms:W3CDTF">2006-01-26T22:08:32Z</dcterms:created>
  <dcterms:modified xsi:type="dcterms:W3CDTF">2022-10-30T12:15:28Z</dcterms:modified>
</cp:coreProperties>
</file>